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48" r:id="rId1"/>
    <p:sldMasterId id="2147483666" r:id="rId2"/>
  </p:sldMasterIdLst>
  <p:notesMasterIdLst>
    <p:notesMasterId r:id="rId13"/>
  </p:notesMasterIdLst>
  <p:handoutMasterIdLst>
    <p:handoutMasterId r:id="rId14"/>
  </p:handoutMasterIdLst>
  <p:sldIdLst>
    <p:sldId id="551" r:id="rId3"/>
    <p:sldId id="603" r:id="rId4"/>
    <p:sldId id="592" r:id="rId5"/>
    <p:sldId id="598" r:id="rId6"/>
    <p:sldId id="588" r:id="rId7"/>
    <p:sldId id="595" r:id="rId8"/>
    <p:sldId id="599" r:id="rId9"/>
    <p:sldId id="605" r:id="rId10"/>
    <p:sldId id="604" r:id="rId11"/>
    <p:sldId id="601" r:id="rId12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1421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0FB6B2-7150-4381-8FAC-2B25187FE063}" type="datetimeFigureOut">
              <a:rPr lang="es-MX" smtClean="0"/>
              <a:t>01/09/2017</a:t>
            </a:fld>
            <a:endParaRPr lang="es-MX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B7A3F3-2348-4A65-BF5E-BB3A21C5A6F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884768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216C6-8BDD-4D71-B0E6-B4EF31357D98}" type="datetimeFigureOut">
              <a:rPr lang="es-MX" smtClean="0"/>
              <a:t>01/09/2017</a:t>
            </a:fld>
            <a:endParaRPr lang="es-MX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25AAB5-1F01-4C82-88B1-31A8BC517CD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4806492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81857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2904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2904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2904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2904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2904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2904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2904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0F787-4E4A-4407-BB7F-BCEE25D63CB0}" type="datetime1">
              <a:rPr lang="es-ES" smtClean="0"/>
              <a:t>01/09/2017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EMS 2017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45333-89BE-495B-912D-179683FFB054}" type="datetime1">
              <a:rPr lang="es-ES" smtClean="0"/>
              <a:t>01/09/2017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EMS 2017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E06E-BC1A-4B02-A042-4E484DE5EFF3}" type="datetime1">
              <a:rPr lang="es-ES" smtClean="0"/>
              <a:t>01/09/2017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EMS 2017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F394A-2642-4312-9CED-256A7801BA06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t>01/09/2017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solidFill>
                  <a:prstClr val="black">
                    <a:tint val="75000"/>
                  </a:prstClr>
                </a:solidFill>
              </a:rPr>
              <a:t>EMS 2017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8294-27F6-0843-AEDF-4F0C42D147DF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3837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72208-2865-439C-94A6-9E6E0275DF10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t>01/09/2017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solidFill>
                  <a:prstClr val="black">
                    <a:tint val="75000"/>
                  </a:prstClr>
                </a:solidFill>
              </a:rPr>
              <a:t>EMS 2017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8294-27F6-0843-AEDF-4F0C42D147DF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7109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F3BE-94D9-471C-A81E-A305C532EBD5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t>01/09/2017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solidFill>
                  <a:prstClr val="black">
                    <a:tint val="75000"/>
                  </a:prstClr>
                </a:solidFill>
              </a:rPr>
              <a:t>EMS 2017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8294-27F6-0843-AEDF-4F0C42D147DF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9161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D8616-D5EE-4F22-9C6D-C5DDA67F3C8B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t>01/09/2017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solidFill>
                  <a:prstClr val="black">
                    <a:tint val="75000"/>
                  </a:prstClr>
                </a:solidFill>
              </a:rPr>
              <a:t>EMS 2017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8294-27F6-0843-AEDF-4F0C42D147DF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9435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4A2AD-B8EB-4FF0-984F-BC757472806C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t>01/09/2017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solidFill>
                  <a:prstClr val="black">
                    <a:tint val="75000"/>
                  </a:prstClr>
                </a:solidFill>
              </a:rPr>
              <a:t>EMS 2017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8294-27F6-0843-AEDF-4F0C42D147DF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908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721D0-B71A-4394-AC10-3EC6678DF6E8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t>01/09/2017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solidFill>
                  <a:prstClr val="black">
                    <a:tint val="75000"/>
                  </a:prstClr>
                </a:solidFill>
              </a:rPr>
              <a:t>EMS 2017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8294-27F6-0843-AEDF-4F0C42D147DF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9049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588AC-CC34-48F1-8D39-02364103341E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t>01/09/2017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solidFill>
                  <a:prstClr val="black">
                    <a:tint val="75000"/>
                  </a:prstClr>
                </a:solidFill>
              </a:rPr>
              <a:t>EMS 2017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8294-27F6-0843-AEDF-4F0C42D147DF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3779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3337F-5CB5-45AD-8296-1F6628C2D7BE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t>01/09/2017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solidFill>
                  <a:prstClr val="black">
                    <a:tint val="75000"/>
                  </a:prstClr>
                </a:solidFill>
              </a:rPr>
              <a:t>EMS 2017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8294-27F6-0843-AEDF-4F0C42D147DF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624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58D40-0BFD-4A49-AE0A-F38B3EE3C532}" type="datetime1">
              <a:rPr lang="es-ES" smtClean="0"/>
              <a:t>01/09/2017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EMS 2017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A2C9-D2F4-42EF-AEB2-F4A33693912F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t>01/09/2017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solidFill>
                  <a:prstClr val="black">
                    <a:tint val="75000"/>
                  </a:prstClr>
                </a:solidFill>
              </a:rPr>
              <a:t>EMS 2017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8294-27F6-0843-AEDF-4F0C42D147DF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2390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D1968-8851-48D9-9147-FD6D3C98CA6B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t>01/09/2017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solidFill>
                  <a:prstClr val="black">
                    <a:tint val="75000"/>
                  </a:prstClr>
                </a:solidFill>
              </a:rPr>
              <a:t>EMS 2017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8294-27F6-0843-AEDF-4F0C42D147DF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6933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91512-C341-4483-A8CC-C9952D29BE2A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t>01/09/2017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solidFill>
                  <a:prstClr val="black">
                    <a:tint val="75000"/>
                  </a:prstClr>
                </a:solidFill>
              </a:rPr>
              <a:t>EMS 2017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8294-27F6-0843-AEDF-4F0C42D147DF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311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C38E-279B-451E-AC5C-9591A5F7C4AA}" type="datetime1">
              <a:rPr lang="es-ES" smtClean="0"/>
              <a:t>01/09/2017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EMS 2017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D663A-B158-4949-97A4-E3751FD7C8ED}" type="datetime1">
              <a:rPr lang="es-ES" smtClean="0"/>
              <a:t>01/09/2017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EMS 2017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711F7-488C-4426-9DF9-D25DF2ED784D}" type="datetime1">
              <a:rPr lang="es-ES" smtClean="0"/>
              <a:t>01/09/2017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EMS 2017</a:t>
            </a: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B6FFC-D7CC-4C92-BEA2-AE17A172577E}" type="datetime1">
              <a:rPr lang="es-ES" smtClean="0"/>
              <a:t>01/09/2017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EMS 2017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E6388-1B73-4AC6-992B-20C4E7D20B4B}" type="datetime1">
              <a:rPr lang="es-ES" smtClean="0"/>
              <a:t>01/09/2017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EMS 2017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E1FC4-298A-4AFB-8568-F71606214A06}" type="datetime1">
              <a:rPr lang="es-ES" smtClean="0"/>
              <a:t>01/09/2017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EMS 2017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2C6EC-0119-486B-9D13-7C0C1ECBC04C}" type="datetime1">
              <a:rPr lang="es-ES" smtClean="0"/>
              <a:t>01/09/2017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EMS 2017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67147-CF60-475F-B9EF-7560A1AFFADC}" type="datetime1">
              <a:rPr lang="es-ES" smtClean="0"/>
              <a:t>01/09/2017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/>
              <a:t>EMS 2017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38B9A57E-F35F-4363-960C-EBBEAA3FA9F2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t>01/09/2017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r>
              <a:rPr lang="es-ES">
                <a:solidFill>
                  <a:prstClr val="black">
                    <a:tint val="75000"/>
                  </a:prstClr>
                </a:solidFill>
              </a:rPr>
              <a:t>EMS 2017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98E58294-27F6-0843-AEDF-4F0C42D147DF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 defTabSz="457200"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369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.xlsx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png"/><Relationship Id="rId11" Type="http://schemas.openxmlformats.org/officeDocument/2006/relationships/image" Target="../media/image17.emf"/><Relationship Id="rId5" Type="http://schemas.openxmlformats.org/officeDocument/2006/relationships/image" Target="../media/image19.png"/><Relationship Id="rId10" Type="http://schemas.openxmlformats.org/officeDocument/2006/relationships/package" Target="../embeddings/Microsoft_Excel_Worksheet1.xlsx"/><Relationship Id="rId4" Type="http://schemas.openxmlformats.org/officeDocument/2006/relationships/image" Target="../media/image18.png"/><Relationship Id="rId9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671480" y="1886967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Comparing climate indices between a northern (arid) and a southern (humid) basin in Mexico during the last decades</a:t>
            </a:r>
            <a:endParaRPr lang="es-MX" sz="3600" b="1" dirty="0"/>
          </a:p>
        </p:txBody>
      </p:sp>
      <p:sp>
        <p:nvSpPr>
          <p:cNvPr id="3" name="Subtítulo 2"/>
          <p:cNvSpPr txBox="1">
            <a:spLocks/>
          </p:cNvSpPr>
          <p:nvPr/>
        </p:nvSpPr>
        <p:spPr>
          <a:xfrm>
            <a:off x="7168" y="3974546"/>
            <a:ext cx="8309248" cy="8226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 algn="ctr">
              <a:buNone/>
            </a:pPr>
            <a:r>
              <a:rPr lang="es-MX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Soberana Sans"/>
                <a:cs typeface="Soberana Sans"/>
              </a:rPr>
              <a:t>Martín Montero, Salvador Castillo, Naydú Pérez,</a:t>
            </a:r>
          </a:p>
          <a:p>
            <a:pPr marL="914400" lvl="2" indent="0" algn="ctr">
              <a:buNone/>
            </a:pPr>
            <a:r>
              <a:rPr lang="es-MX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Soberana Sans"/>
                <a:cs typeface="Soberana Sans"/>
              </a:rPr>
              <a:t>Julio Sergio Santana, Efraín Mateos, Oscar Pita</a:t>
            </a:r>
          </a:p>
          <a:p>
            <a:pPr marL="914400" lvl="2" indent="0" algn="ctr">
              <a:buNone/>
            </a:pPr>
            <a:r>
              <a:rPr lang="es-MX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Soberana Sans"/>
                <a:cs typeface="Soberana Sans"/>
              </a:rPr>
              <a:t>(IMTA)</a:t>
            </a:r>
          </a:p>
        </p:txBody>
      </p:sp>
      <p:pic>
        <p:nvPicPr>
          <p:cNvPr id="1028" name="Picture 4" descr="https://static.wixstatic.com/media/70ca75_c272dedf17834977a54256a83efc5cd5.png/v1/fill/w_187,h_134,al_c,usm_0.66_1.00_0.01/70ca75_c272dedf17834977a54256a83efc5cd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12553"/>
            <a:ext cx="90439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177977" y="5373216"/>
            <a:ext cx="87880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EMS Annual Meeting – European Conference for Applied Meteorology and Climatology 2017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Session OSA3.2</a:t>
            </a:r>
            <a:endParaRPr lang="en-US" i="1" dirty="0">
              <a:solidFill>
                <a:schemeClr val="tx2"/>
              </a:solidFill>
            </a:endParaRPr>
          </a:p>
          <a:p>
            <a:pPr algn="ctr"/>
            <a:r>
              <a:rPr lang="es-MX" dirty="0" err="1">
                <a:solidFill>
                  <a:schemeClr val="tx2"/>
                </a:solidFill>
              </a:rPr>
              <a:t>September</a:t>
            </a:r>
            <a:r>
              <a:rPr lang="es-MX" dirty="0">
                <a:solidFill>
                  <a:schemeClr val="tx2"/>
                </a:solidFill>
              </a:rPr>
              <a:t> 8, 2017. </a:t>
            </a:r>
            <a:r>
              <a:rPr lang="es-MX" dirty="0" err="1">
                <a:solidFill>
                  <a:schemeClr val="tx2"/>
                </a:solidFill>
              </a:rPr>
              <a:t>Dublin</a:t>
            </a:r>
            <a:r>
              <a:rPr lang="es-MX" dirty="0">
                <a:solidFill>
                  <a:schemeClr val="tx2"/>
                </a:solidFill>
              </a:rPr>
              <a:t>, </a:t>
            </a:r>
            <a:r>
              <a:rPr lang="es-MX" dirty="0" err="1">
                <a:solidFill>
                  <a:schemeClr val="tx2"/>
                </a:solidFill>
              </a:rPr>
              <a:t>Ireland</a:t>
            </a:r>
            <a:r>
              <a:rPr lang="es-MX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8294-27F6-0843-AEDF-4F0C42D147DF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5673472" y="4617136"/>
            <a:ext cx="343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i="1" dirty="0"/>
              <a:t>Thanks to the financing granted by the Sectorial Fund for Environmental Research SEMARNAT-CONACYT, </a:t>
            </a:r>
          </a:p>
          <a:p>
            <a:r>
              <a:rPr lang="en-GB" sz="1000" i="1" dirty="0"/>
              <a:t>Call S0010-2014-1, through project 249435.</a:t>
            </a:r>
            <a:endParaRPr lang="es-MX" sz="1000" i="1" dirty="0"/>
          </a:p>
          <a:p>
            <a:endParaRPr lang="es-MX" sz="1000" i="1" dirty="0"/>
          </a:p>
        </p:txBody>
      </p:sp>
    </p:spTree>
    <p:extLst>
      <p:ext uri="{BB962C8B-B14F-4D97-AF65-F5344CB8AC3E}">
        <p14:creationId xmlns:p14="http://schemas.microsoft.com/office/powerpoint/2010/main" val="2074067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10</a:t>
            </a:fld>
            <a:endParaRPr lang="es-ES"/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85" y="1988840"/>
            <a:ext cx="2869471" cy="284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32656"/>
            <a:ext cx="3860483" cy="301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574912"/>
            <a:ext cx="3860483" cy="301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3 Conector recto de flecha"/>
          <p:cNvCxnSpPr/>
          <p:nvPr/>
        </p:nvCxnSpPr>
        <p:spPr>
          <a:xfrm flipV="1">
            <a:off x="1677272" y="1825587"/>
            <a:ext cx="2664296" cy="157104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recto de flecha"/>
          <p:cNvCxnSpPr/>
          <p:nvPr/>
        </p:nvCxnSpPr>
        <p:spPr>
          <a:xfrm>
            <a:off x="1851280" y="3563427"/>
            <a:ext cx="2511896" cy="1449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Elipse"/>
          <p:cNvSpPr/>
          <p:nvPr/>
        </p:nvSpPr>
        <p:spPr>
          <a:xfrm>
            <a:off x="5364088" y="2276872"/>
            <a:ext cx="1800200" cy="936104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12 Elipse"/>
          <p:cNvSpPr/>
          <p:nvPr/>
        </p:nvSpPr>
        <p:spPr>
          <a:xfrm>
            <a:off x="5364088" y="3933056"/>
            <a:ext cx="1800200" cy="936104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10 CuadroTexto"/>
          <p:cNvSpPr txBox="1"/>
          <p:nvPr/>
        </p:nvSpPr>
        <p:spPr>
          <a:xfrm>
            <a:off x="4067943" y="2928777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1960</a:t>
            </a:r>
          </a:p>
        </p:txBody>
      </p:sp>
      <p:sp>
        <p:nvSpPr>
          <p:cNvPr id="15" name="14 CuadroTexto"/>
          <p:cNvSpPr txBox="1"/>
          <p:nvPr/>
        </p:nvSpPr>
        <p:spPr>
          <a:xfrm>
            <a:off x="4067943" y="239048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2010</a:t>
            </a:r>
          </a:p>
        </p:txBody>
      </p:sp>
      <p:sp>
        <p:nvSpPr>
          <p:cNvPr id="16" name="15 CuadroTexto"/>
          <p:cNvSpPr txBox="1"/>
          <p:nvPr/>
        </p:nvSpPr>
        <p:spPr>
          <a:xfrm>
            <a:off x="4067943" y="6172504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1960</a:t>
            </a:r>
          </a:p>
        </p:txBody>
      </p:sp>
      <p:sp>
        <p:nvSpPr>
          <p:cNvPr id="17" name="16 CuadroTexto"/>
          <p:cNvSpPr txBox="1"/>
          <p:nvPr/>
        </p:nvSpPr>
        <p:spPr>
          <a:xfrm>
            <a:off x="4067943" y="3482775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2010</a:t>
            </a:r>
          </a:p>
        </p:txBody>
      </p:sp>
      <p:sp>
        <p:nvSpPr>
          <p:cNvPr id="18" name="17 CuadroTexto"/>
          <p:cNvSpPr txBox="1"/>
          <p:nvPr/>
        </p:nvSpPr>
        <p:spPr>
          <a:xfrm>
            <a:off x="4600168" y="3274417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err="1"/>
              <a:t>Jan</a:t>
            </a:r>
            <a:endParaRPr lang="es-MX" sz="1200" dirty="0"/>
          </a:p>
        </p:txBody>
      </p:sp>
      <p:sp>
        <p:nvSpPr>
          <p:cNvPr id="19" name="18 CuadroTexto"/>
          <p:cNvSpPr txBox="1"/>
          <p:nvPr/>
        </p:nvSpPr>
        <p:spPr>
          <a:xfrm>
            <a:off x="7603904" y="3277784"/>
            <a:ext cx="421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err="1"/>
              <a:t>Dec</a:t>
            </a:r>
            <a:endParaRPr lang="es-MX" sz="1200" dirty="0"/>
          </a:p>
        </p:txBody>
      </p:sp>
      <p:sp>
        <p:nvSpPr>
          <p:cNvPr id="12" name="11 CuadroTexto"/>
          <p:cNvSpPr txBox="1"/>
          <p:nvPr/>
        </p:nvSpPr>
        <p:spPr>
          <a:xfrm>
            <a:off x="1241894" y="845424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/>
              <a:t>TXX (C)</a:t>
            </a:r>
          </a:p>
        </p:txBody>
      </p:sp>
      <p:sp>
        <p:nvSpPr>
          <p:cNvPr id="22" name="21 CuadroTexto"/>
          <p:cNvSpPr txBox="1"/>
          <p:nvPr/>
        </p:nvSpPr>
        <p:spPr>
          <a:xfrm rot="19701657">
            <a:off x="3436827" y="1871940"/>
            <a:ext cx="638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s08157</a:t>
            </a:r>
          </a:p>
        </p:txBody>
      </p:sp>
      <p:sp>
        <p:nvSpPr>
          <p:cNvPr id="23" name="22 CuadroTexto"/>
          <p:cNvSpPr txBox="1"/>
          <p:nvPr/>
        </p:nvSpPr>
        <p:spPr>
          <a:xfrm rot="1764118">
            <a:off x="3546758" y="4424743"/>
            <a:ext cx="638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s08092</a:t>
            </a:r>
          </a:p>
        </p:txBody>
      </p:sp>
      <p:sp>
        <p:nvSpPr>
          <p:cNvPr id="20" name="19 CuadroTexto"/>
          <p:cNvSpPr txBox="1"/>
          <p:nvPr/>
        </p:nvSpPr>
        <p:spPr>
          <a:xfrm>
            <a:off x="301456" y="1214756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i="1" dirty="0" err="1"/>
              <a:t>Monthly</a:t>
            </a:r>
            <a:r>
              <a:rPr lang="es-MX" i="1" dirty="0"/>
              <a:t> </a:t>
            </a:r>
            <a:r>
              <a:rPr lang="es-MX" i="1" dirty="0" err="1"/>
              <a:t>max</a:t>
            </a:r>
            <a:r>
              <a:rPr lang="es-MX" i="1" dirty="0"/>
              <a:t> </a:t>
            </a:r>
            <a:r>
              <a:rPr lang="es-MX" i="1" dirty="0" err="1"/>
              <a:t>value</a:t>
            </a:r>
            <a:r>
              <a:rPr lang="es-MX" i="1" dirty="0"/>
              <a:t> of </a:t>
            </a:r>
            <a:r>
              <a:rPr lang="es-MX" i="1" dirty="0" err="1"/>
              <a:t>daily</a:t>
            </a:r>
            <a:r>
              <a:rPr lang="es-MX" i="1" dirty="0"/>
              <a:t> </a:t>
            </a:r>
            <a:r>
              <a:rPr lang="es-MX" i="1" dirty="0" err="1"/>
              <a:t>Tmax</a:t>
            </a:r>
            <a:endParaRPr lang="es-MX" i="1" dirty="0"/>
          </a:p>
        </p:txBody>
      </p:sp>
      <p:sp>
        <p:nvSpPr>
          <p:cNvPr id="25" name="24 CuadroTexto"/>
          <p:cNvSpPr txBox="1"/>
          <p:nvPr/>
        </p:nvSpPr>
        <p:spPr>
          <a:xfrm>
            <a:off x="5977177" y="3269113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Jun-Jul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491" y="2592546"/>
            <a:ext cx="74295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7759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2</a:t>
            </a:fld>
            <a:endParaRPr lang="es-ES" dirty="0"/>
          </a:p>
        </p:txBody>
      </p:sp>
      <p:sp>
        <p:nvSpPr>
          <p:cNvPr id="3" name="2 CuadroTexto"/>
          <p:cNvSpPr txBox="1"/>
          <p:nvPr/>
        </p:nvSpPr>
        <p:spPr>
          <a:xfrm>
            <a:off x="136426" y="620689"/>
            <a:ext cx="21002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u="sng" dirty="0"/>
              <a:t>Conchos</a:t>
            </a:r>
          </a:p>
          <a:p>
            <a:r>
              <a:rPr lang="es-MX" sz="1600" dirty="0"/>
              <a:t>71,964 km</a:t>
            </a:r>
            <a:r>
              <a:rPr lang="es-MX" sz="1600" baseline="30000" dirty="0"/>
              <a:t>2</a:t>
            </a:r>
          </a:p>
          <a:p>
            <a:r>
              <a:rPr lang="es-MX" sz="1600" dirty="0" err="1"/>
              <a:t>Mostly</a:t>
            </a:r>
            <a:r>
              <a:rPr lang="es-MX" sz="1600" dirty="0"/>
              <a:t> </a:t>
            </a:r>
            <a:r>
              <a:rPr lang="es-MX" sz="1600" dirty="0" err="1"/>
              <a:t>Arid</a:t>
            </a:r>
            <a:endParaRPr lang="es-MX" sz="1600" dirty="0"/>
          </a:p>
          <a:p>
            <a:r>
              <a:rPr lang="es-MX" sz="1600" dirty="0" err="1"/>
              <a:t>Mountains</a:t>
            </a:r>
            <a:r>
              <a:rPr lang="es-MX" sz="1600" dirty="0"/>
              <a:t> at SW (&lt;2500m </a:t>
            </a:r>
            <a:r>
              <a:rPr lang="es-MX" sz="1600" dirty="0" err="1"/>
              <a:t>asl</a:t>
            </a:r>
            <a:r>
              <a:rPr lang="es-MX" sz="1600" dirty="0"/>
              <a:t>)</a:t>
            </a:r>
          </a:p>
          <a:p>
            <a:r>
              <a:rPr lang="es-MX" sz="1600" dirty="0" err="1"/>
              <a:t>Lowest</a:t>
            </a:r>
            <a:r>
              <a:rPr lang="es-MX" sz="1600" dirty="0"/>
              <a:t> at 1000m </a:t>
            </a:r>
            <a:r>
              <a:rPr lang="es-MX" sz="1600" dirty="0" err="1"/>
              <a:t>asl</a:t>
            </a:r>
            <a:endParaRPr lang="es-MX" sz="1600" dirty="0"/>
          </a:p>
        </p:txBody>
      </p:sp>
      <p:sp>
        <p:nvSpPr>
          <p:cNvPr id="8" name="7 CuadroTexto"/>
          <p:cNvSpPr txBox="1"/>
          <p:nvPr/>
        </p:nvSpPr>
        <p:spPr>
          <a:xfrm>
            <a:off x="7092280" y="620688"/>
            <a:ext cx="18877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u="sng" dirty="0"/>
              <a:t>Usumacinta</a:t>
            </a:r>
          </a:p>
          <a:p>
            <a:r>
              <a:rPr lang="es-MX" sz="1600" dirty="0"/>
              <a:t>30,670 km</a:t>
            </a:r>
            <a:r>
              <a:rPr lang="es-MX" sz="1600" baseline="30000" dirty="0"/>
              <a:t>2</a:t>
            </a:r>
          </a:p>
          <a:p>
            <a:r>
              <a:rPr lang="es-MX" sz="1600" dirty="0"/>
              <a:t>Tropical </a:t>
            </a:r>
            <a:r>
              <a:rPr lang="es-MX" sz="1600" dirty="0" err="1"/>
              <a:t>Humid</a:t>
            </a:r>
            <a:endParaRPr lang="es-MX" sz="1600" dirty="0"/>
          </a:p>
          <a:p>
            <a:r>
              <a:rPr lang="es-MX" sz="1600" dirty="0" err="1"/>
              <a:t>Mountains</a:t>
            </a:r>
            <a:r>
              <a:rPr lang="es-MX" sz="1600" dirty="0"/>
              <a:t> at SW </a:t>
            </a:r>
          </a:p>
          <a:p>
            <a:r>
              <a:rPr lang="es-MX" sz="1600" dirty="0"/>
              <a:t>(&lt; 2000m </a:t>
            </a:r>
            <a:r>
              <a:rPr lang="es-MX" sz="1600" dirty="0" err="1"/>
              <a:t>asl</a:t>
            </a:r>
            <a:r>
              <a:rPr lang="es-MX" sz="1600" dirty="0"/>
              <a:t>)</a:t>
            </a:r>
          </a:p>
          <a:p>
            <a:r>
              <a:rPr lang="es-MX" sz="1600" dirty="0" err="1"/>
              <a:t>Lowest</a:t>
            </a:r>
            <a:r>
              <a:rPr lang="es-MX" sz="1600" dirty="0"/>
              <a:t> at 0m </a:t>
            </a:r>
            <a:r>
              <a:rPr lang="es-MX" sz="1600" dirty="0" err="1"/>
              <a:t>asl</a:t>
            </a:r>
            <a:endParaRPr lang="es-MX" sz="1600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024"/>
            <a:ext cx="2152650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390" y="2453024"/>
            <a:ext cx="2185988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" y="4805670"/>
            <a:ext cx="2119313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93104" y="2204864"/>
            <a:ext cx="1876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b="1" dirty="0" err="1"/>
              <a:t>Annual</a:t>
            </a:r>
            <a:r>
              <a:rPr lang="es-MX" sz="1600" b="1" dirty="0"/>
              <a:t> </a:t>
            </a:r>
            <a:r>
              <a:rPr lang="es-MX" sz="1600" b="1" dirty="0" err="1"/>
              <a:t>Precip</a:t>
            </a:r>
            <a:r>
              <a:rPr lang="es-MX" sz="1600" b="1" dirty="0"/>
              <a:t> (mm)</a:t>
            </a:r>
          </a:p>
        </p:txBody>
      </p:sp>
      <p:sp>
        <p:nvSpPr>
          <p:cNvPr id="17" name="16 CuadroTexto"/>
          <p:cNvSpPr txBox="1"/>
          <p:nvPr/>
        </p:nvSpPr>
        <p:spPr>
          <a:xfrm>
            <a:off x="7020272" y="2204864"/>
            <a:ext cx="1876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b="1" dirty="0" err="1"/>
              <a:t>Annual</a:t>
            </a:r>
            <a:r>
              <a:rPr lang="es-MX" sz="1600" b="1" dirty="0"/>
              <a:t> </a:t>
            </a:r>
            <a:r>
              <a:rPr lang="es-MX" sz="1600" b="1" dirty="0" err="1"/>
              <a:t>Precip</a:t>
            </a:r>
            <a:r>
              <a:rPr lang="es-MX" sz="1600" b="1" dirty="0"/>
              <a:t> (mm)</a:t>
            </a:r>
          </a:p>
        </p:txBody>
      </p:sp>
      <p:sp>
        <p:nvSpPr>
          <p:cNvPr id="18" name="17 CuadroTexto"/>
          <p:cNvSpPr txBox="1"/>
          <p:nvPr/>
        </p:nvSpPr>
        <p:spPr>
          <a:xfrm>
            <a:off x="228583" y="4570381"/>
            <a:ext cx="12790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b="1" dirty="0" err="1"/>
              <a:t>Avg</a:t>
            </a:r>
            <a:r>
              <a:rPr lang="es-MX" sz="1600" b="1" dirty="0"/>
              <a:t> </a:t>
            </a:r>
            <a:r>
              <a:rPr lang="es-MX" sz="1600" b="1" dirty="0" err="1"/>
              <a:t>Tmax</a:t>
            </a:r>
            <a:r>
              <a:rPr lang="es-MX" sz="1600" b="1" dirty="0"/>
              <a:t> (C)</a:t>
            </a: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63" y="4805670"/>
            <a:ext cx="2119313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21 CuadroTexto"/>
          <p:cNvSpPr txBox="1"/>
          <p:nvPr/>
        </p:nvSpPr>
        <p:spPr>
          <a:xfrm>
            <a:off x="2411760" y="4570381"/>
            <a:ext cx="1245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b="1" dirty="0" err="1"/>
              <a:t>Avg</a:t>
            </a:r>
            <a:r>
              <a:rPr lang="es-MX" sz="1600" b="1" dirty="0"/>
              <a:t> </a:t>
            </a:r>
            <a:r>
              <a:rPr lang="es-MX" sz="1600" b="1" dirty="0" err="1"/>
              <a:t>Tmin</a:t>
            </a:r>
            <a:r>
              <a:rPr lang="es-MX" sz="1600" b="1" dirty="0"/>
              <a:t> (C)</a:t>
            </a:r>
          </a:p>
        </p:txBody>
      </p:sp>
      <p:cxnSp>
        <p:nvCxnSpPr>
          <p:cNvPr id="10" name="9 Conector recto"/>
          <p:cNvCxnSpPr/>
          <p:nvPr/>
        </p:nvCxnSpPr>
        <p:spPr>
          <a:xfrm>
            <a:off x="4644008" y="4110430"/>
            <a:ext cx="0" cy="27404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10 CuadroTexto"/>
          <p:cNvSpPr txBox="1"/>
          <p:nvPr/>
        </p:nvSpPr>
        <p:spPr>
          <a:xfrm>
            <a:off x="1691055" y="4293096"/>
            <a:ext cx="10807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b="1" i="1" dirty="0"/>
              <a:t>1961-1990</a:t>
            </a:r>
          </a:p>
        </p:txBody>
      </p:sp>
      <p:sp>
        <p:nvSpPr>
          <p:cNvPr id="28" name="27 CuadroTexto"/>
          <p:cNvSpPr txBox="1"/>
          <p:nvPr/>
        </p:nvSpPr>
        <p:spPr>
          <a:xfrm>
            <a:off x="6299566" y="4293096"/>
            <a:ext cx="10807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b="1" i="1" dirty="0"/>
              <a:t>1965-1994</a:t>
            </a:r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864" y="4805669"/>
            <a:ext cx="2119313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626" y="4805726"/>
            <a:ext cx="2119313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30 CuadroTexto"/>
          <p:cNvSpPr txBox="1"/>
          <p:nvPr/>
        </p:nvSpPr>
        <p:spPr>
          <a:xfrm>
            <a:off x="5004048" y="4555981"/>
            <a:ext cx="1245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b="1" dirty="0" err="1"/>
              <a:t>Avg</a:t>
            </a:r>
            <a:r>
              <a:rPr lang="es-MX" sz="1600" b="1" dirty="0"/>
              <a:t> </a:t>
            </a:r>
            <a:r>
              <a:rPr lang="es-MX" sz="1600" b="1" dirty="0" err="1"/>
              <a:t>Tmin</a:t>
            </a:r>
            <a:r>
              <a:rPr lang="es-MX" sz="1600" b="1" dirty="0"/>
              <a:t> (C)</a:t>
            </a:r>
          </a:p>
        </p:txBody>
      </p:sp>
      <p:sp>
        <p:nvSpPr>
          <p:cNvPr id="32" name="31 CuadroTexto"/>
          <p:cNvSpPr txBox="1"/>
          <p:nvPr/>
        </p:nvSpPr>
        <p:spPr>
          <a:xfrm>
            <a:off x="7187225" y="4563181"/>
            <a:ext cx="12790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b="1" dirty="0" err="1"/>
              <a:t>Avg</a:t>
            </a:r>
            <a:r>
              <a:rPr lang="es-MX" sz="1600" b="1" dirty="0"/>
              <a:t> </a:t>
            </a:r>
            <a:r>
              <a:rPr lang="es-MX" sz="1600" b="1" dirty="0" err="1"/>
              <a:t>Tmax</a:t>
            </a:r>
            <a:r>
              <a:rPr lang="es-MX" sz="1600" b="1" dirty="0"/>
              <a:t> (C)</a:t>
            </a:r>
          </a:p>
        </p:txBody>
      </p:sp>
      <p:sp>
        <p:nvSpPr>
          <p:cNvPr id="12" name="11 CuadroTexto"/>
          <p:cNvSpPr txBox="1"/>
          <p:nvPr/>
        </p:nvSpPr>
        <p:spPr>
          <a:xfrm>
            <a:off x="1926698" y="3983472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050" b="1" dirty="0"/>
              <a:t>200</a:t>
            </a:r>
          </a:p>
        </p:txBody>
      </p:sp>
      <p:sp>
        <p:nvSpPr>
          <p:cNvPr id="34" name="33 CuadroTexto"/>
          <p:cNvSpPr txBox="1"/>
          <p:nvPr/>
        </p:nvSpPr>
        <p:spPr>
          <a:xfrm>
            <a:off x="1907704" y="2318196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050" b="1" dirty="0"/>
              <a:t>850</a:t>
            </a:r>
          </a:p>
        </p:txBody>
      </p:sp>
      <p:sp>
        <p:nvSpPr>
          <p:cNvPr id="35" name="34 CuadroTexto"/>
          <p:cNvSpPr txBox="1"/>
          <p:nvPr/>
        </p:nvSpPr>
        <p:spPr>
          <a:xfrm>
            <a:off x="8762864" y="4046388"/>
            <a:ext cx="4603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050" b="1" dirty="0"/>
              <a:t>1300</a:t>
            </a:r>
          </a:p>
        </p:txBody>
      </p:sp>
      <p:sp>
        <p:nvSpPr>
          <p:cNvPr id="36" name="35 CuadroTexto"/>
          <p:cNvSpPr txBox="1"/>
          <p:nvPr/>
        </p:nvSpPr>
        <p:spPr>
          <a:xfrm>
            <a:off x="8755664" y="2276880"/>
            <a:ext cx="4603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050" b="1" dirty="0"/>
              <a:t>3200</a:t>
            </a:r>
          </a:p>
        </p:txBody>
      </p:sp>
      <p:sp>
        <p:nvSpPr>
          <p:cNvPr id="37" name="36 CuadroTexto"/>
          <p:cNvSpPr txBox="1"/>
          <p:nvPr/>
        </p:nvSpPr>
        <p:spPr>
          <a:xfrm>
            <a:off x="2085114" y="6372244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050" b="1" dirty="0"/>
              <a:t>0</a:t>
            </a:r>
          </a:p>
        </p:txBody>
      </p:sp>
      <p:sp>
        <p:nvSpPr>
          <p:cNvPr id="38" name="37 CuadroTexto"/>
          <p:cNvSpPr txBox="1"/>
          <p:nvPr/>
        </p:nvSpPr>
        <p:spPr>
          <a:xfrm>
            <a:off x="2066120" y="4706968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050" b="1" dirty="0"/>
              <a:t>35</a:t>
            </a:r>
          </a:p>
        </p:txBody>
      </p:sp>
      <p:sp>
        <p:nvSpPr>
          <p:cNvPr id="39" name="38 CuadroTexto"/>
          <p:cNvSpPr txBox="1"/>
          <p:nvPr/>
        </p:nvSpPr>
        <p:spPr>
          <a:xfrm>
            <a:off x="6866442" y="6366733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050" b="1" dirty="0"/>
              <a:t>0</a:t>
            </a:r>
          </a:p>
        </p:txBody>
      </p:sp>
      <p:sp>
        <p:nvSpPr>
          <p:cNvPr id="40" name="39 CuadroTexto"/>
          <p:cNvSpPr txBox="1"/>
          <p:nvPr/>
        </p:nvSpPr>
        <p:spPr>
          <a:xfrm>
            <a:off x="6847448" y="4701457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050" b="1" dirty="0"/>
              <a:t>35</a:t>
            </a:r>
          </a:p>
        </p:txBody>
      </p:sp>
      <p:sp>
        <p:nvSpPr>
          <p:cNvPr id="42" name="CuadroTexto 8"/>
          <p:cNvSpPr txBox="1"/>
          <p:nvPr/>
        </p:nvSpPr>
        <p:spPr>
          <a:xfrm>
            <a:off x="1038226" y="116632"/>
            <a:ext cx="7078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516" y="883872"/>
            <a:ext cx="4548940" cy="319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40 CuadroTexto"/>
          <p:cNvSpPr txBox="1"/>
          <p:nvPr/>
        </p:nvSpPr>
        <p:spPr>
          <a:xfrm>
            <a:off x="3262915" y="1355168"/>
            <a:ext cx="805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>
                <a:solidFill>
                  <a:schemeClr val="bg1"/>
                </a:solidFill>
              </a:rPr>
              <a:t>Conchos</a:t>
            </a:r>
          </a:p>
          <a:p>
            <a:r>
              <a:rPr lang="es-MX" sz="1400" dirty="0">
                <a:solidFill>
                  <a:schemeClr val="bg1"/>
                </a:solidFill>
              </a:rPr>
              <a:t> </a:t>
            </a:r>
            <a:r>
              <a:rPr lang="es-MX" sz="1400" dirty="0" err="1">
                <a:solidFill>
                  <a:schemeClr val="bg1"/>
                </a:solidFill>
              </a:rPr>
              <a:t>Basin</a:t>
            </a:r>
            <a:endParaRPr lang="es-MX" sz="1400" dirty="0">
              <a:solidFill>
                <a:schemeClr val="bg1"/>
              </a:solidFill>
            </a:endParaRPr>
          </a:p>
        </p:txBody>
      </p:sp>
      <p:sp>
        <p:nvSpPr>
          <p:cNvPr id="43" name="42 CuadroTexto"/>
          <p:cNvSpPr txBox="1"/>
          <p:nvPr/>
        </p:nvSpPr>
        <p:spPr>
          <a:xfrm>
            <a:off x="5099330" y="3280220"/>
            <a:ext cx="1049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sz="1400" dirty="0">
                <a:solidFill>
                  <a:schemeClr val="bg1"/>
                </a:solidFill>
              </a:rPr>
              <a:t>Usumacinta</a:t>
            </a:r>
          </a:p>
          <a:p>
            <a:pPr algn="r"/>
            <a:r>
              <a:rPr lang="es-MX" sz="1400" dirty="0" err="1">
                <a:solidFill>
                  <a:schemeClr val="bg1"/>
                </a:solidFill>
              </a:rPr>
              <a:t>Basin</a:t>
            </a:r>
            <a:endParaRPr lang="es-MX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30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4CE1006-C4BA-4369-B6C2-232EAD01AA58}"/>
              </a:ext>
            </a:extLst>
          </p:cNvPr>
          <p:cNvSpPr/>
          <p:nvPr/>
        </p:nvSpPr>
        <p:spPr>
          <a:xfrm>
            <a:off x="657908" y="1121831"/>
            <a:ext cx="784887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000" b="1" i="1" dirty="0"/>
              <a:t>To </a:t>
            </a:r>
            <a:r>
              <a:rPr lang="es-MX" sz="2000" b="1" i="1" dirty="0" err="1"/>
              <a:t>get</a:t>
            </a:r>
            <a:r>
              <a:rPr lang="es-MX" sz="2000" b="1" i="1" dirty="0"/>
              <a:t> a </a:t>
            </a:r>
            <a:r>
              <a:rPr lang="es-MX" sz="2000" b="1" i="1" dirty="0" err="1"/>
              <a:t>comparison</a:t>
            </a:r>
            <a:r>
              <a:rPr lang="es-MX" sz="2000" b="1" i="1" dirty="0"/>
              <a:t> </a:t>
            </a:r>
            <a:r>
              <a:rPr lang="es-MX" sz="2000" b="1" i="1" dirty="0" err="1"/>
              <a:t>among</a:t>
            </a:r>
            <a:r>
              <a:rPr lang="es-MX" sz="2000" b="1" i="1" dirty="0"/>
              <a:t> </a:t>
            </a:r>
            <a:r>
              <a:rPr lang="es-MX" sz="2000" b="1" i="1" dirty="0" err="1"/>
              <a:t>the</a:t>
            </a:r>
            <a:r>
              <a:rPr lang="es-MX" sz="2000" b="1" i="1" dirty="0"/>
              <a:t> </a:t>
            </a:r>
            <a:r>
              <a:rPr lang="es-MX" sz="2000" b="1" i="1" dirty="0" err="1"/>
              <a:t>climate</a:t>
            </a:r>
            <a:r>
              <a:rPr lang="es-MX" sz="2000" b="1" i="1" dirty="0"/>
              <a:t> </a:t>
            </a:r>
            <a:r>
              <a:rPr lang="es-MX" sz="2000" b="1" i="1" dirty="0" err="1"/>
              <a:t>indices</a:t>
            </a:r>
            <a:r>
              <a:rPr lang="es-MX" sz="2000" b="1" i="1" dirty="0"/>
              <a:t> (as </a:t>
            </a:r>
            <a:r>
              <a:rPr lang="es-MX" sz="2000" b="1" i="1" dirty="0" err="1"/>
              <a:t>defined</a:t>
            </a:r>
            <a:r>
              <a:rPr lang="es-MX" sz="2000" b="1" i="1" dirty="0"/>
              <a:t> </a:t>
            </a:r>
            <a:r>
              <a:rPr lang="es-MX" sz="2000" b="1" i="1" dirty="0" err="1"/>
              <a:t>by</a:t>
            </a:r>
            <a:r>
              <a:rPr lang="es-MX" sz="2000" b="1" i="1" dirty="0"/>
              <a:t> ETCCDI) of </a:t>
            </a:r>
            <a:r>
              <a:rPr lang="es-MX" sz="2000" b="1" i="1" dirty="0" err="1"/>
              <a:t>these</a:t>
            </a:r>
            <a:r>
              <a:rPr lang="es-MX" sz="2000" b="1" i="1" dirty="0"/>
              <a:t> </a:t>
            </a:r>
            <a:r>
              <a:rPr lang="es-MX" sz="2000" b="1" i="1" dirty="0" err="1"/>
              <a:t>important</a:t>
            </a:r>
            <a:r>
              <a:rPr lang="es-MX" sz="2000" b="1" i="1" dirty="0"/>
              <a:t> </a:t>
            </a:r>
            <a:r>
              <a:rPr lang="es-MX" sz="2000" b="1" i="1" dirty="0" err="1"/>
              <a:t>Mexican</a:t>
            </a:r>
            <a:r>
              <a:rPr lang="es-MX" sz="2000" b="1" i="1" dirty="0"/>
              <a:t> </a:t>
            </a:r>
            <a:r>
              <a:rPr lang="es-MX" sz="2000" b="1" i="1" dirty="0" err="1"/>
              <a:t>basins</a:t>
            </a:r>
            <a:r>
              <a:rPr lang="es-MX" sz="2000" b="1" i="1" dirty="0"/>
              <a:t>. In </a:t>
            </a:r>
            <a:r>
              <a:rPr lang="es-MX" sz="2000" b="1" i="1" dirty="0" err="1"/>
              <a:t>addition</a:t>
            </a:r>
            <a:r>
              <a:rPr lang="es-MX" sz="2000" b="1" i="1" dirty="0"/>
              <a:t>, </a:t>
            </a:r>
            <a:r>
              <a:rPr lang="es-MX" sz="2000" b="1" i="1" dirty="0" err="1"/>
              <a:t>an</a:t>
            </a:r>
            <a:r>
              <a:rPr lang="es-MX" sz="2000" b="1" i="1" dirty="0"/>
              <a:t> </a:t>
            </a:r>
            <a:r>
              <a:rPr lang="es-MX" sz="2000" b="1" i="1" dirty="0" err="1"/>
              <a:t>analysis</a:t>
            </a:r>
            <a:r>
              <a:rPr lang="es-MX" sz="2000" b="1" i="1" dirty="0"/>
              <a:t> of </a:t>
            </a:r>
            <a:r>
              <a:rPr lang="es-MX" sz="2000" b="1" i="1" dirty="0" err="1"/>
              <a:t>the</a:t>
            </a:r>
            <a:r>
              <a:rPr lang="es-MX" sz="2000" b="1" i="1" dirty="0"/>
              <a:t> SPI </a:t>
            </a:r>
            <a:r>
              <a:rPr lang="es-MX" sz="2000" b="1" i="1" dirty="0" err="1"/>
              <a:t>behaviour</a:t>
            </a:r>
            <a:r>
              <a:rPr lang="es-MX" sz="2000" b="1" i="1" dirty="0"/>
              <a:t> in </a:t>
            </a:r>
            <a:r>
              <a:rPr lang="es-MX" sz="2000" b="1" i="1" dirty="0" err="1"/>
              <a:t>the</a:t>
            </a:r>
            <a:r>
              <a:rPr lang="es-MX" sz="2000" b="1" i="1" dirty="0"/>
              <a:t> </a:t>
            </a:r>
            <a:r>
              <a:rPr lang="es-MX" sz="2000" b="1" i="1" dirty="0" err="1"/>
              <a:t>two</a:t>
            </a:r>
            <a:r>
              <a:rPr lang="es-MX" sz="2000" b="1" i="1" dirty="0"/>
              <a:t> </a:t>
            </a:r>
            <a:r>
              <a:rPr lang="es-MX" sz="2000" b="1" i="1" dirty="0" err="1"/>
              <a:t>basins</a:t>
            </a:r>
            <a:r>
              <a:rPr lang="es-MX" sz="2000" b="1" i="1" dirty="0"/>
              <a:t> </a:t>
            </a:r>
            <a:r>
              <a:rPr lang="es-MX" sz="2000" b="1" i="1" dirty="0" err="1"/>
              <a:t>is</a:t>
            </a:r>
            <a:r>
              <a:rPr lang="es-MX" sz="2000" b="1" i="1" dirty="0"/>
              <a:t> </a:t>
            </a:r>
            <a:r>
              <a:rPr lang="es-MX" sz="2000" b="1" i="1" dirty="0" err="1"/>
              <a:t>performed</a:t>
            </a:r>
            <a:r>
              <a:rPr lang="es-MX" sz="2000" b="1" i="1" dirty="0"/>
              <a:t>.</a:t>
            </a:r>
          </a:p>
          <a:p>
            <a:pPr marL="342900" indent="-342900">
              <a:buFontTx/>
              <a:buChar char="-"/>
            </a:pPr>
            <a:endParaRPr lang="es-MX" sz="2000" dirty="0"/>
          </a:p>
          <a:p>
            <a:pPr marL="342900" indent="-342900">
              <a:buFontTx/>
              <a:buChar char="-"/>
            </a:pPr>
            <a:r>
              <a:rPr lang="es-MX" sz="2000" b="1" dirty="0"/>
              <a:t>Data</a:t>
            </a:r>
            <a:r>
              <a:rPr lang="es-MX" sz="2000" dirty="0"/>
              <a:t>:</a:t>
            </a:r>
          </a:p>
          <a:p>
            <a:pPr marL="342900" indent="-342900">
              <a:buFontTx/>
              <a:buChar char="-"/>
            </a:pPr>
            <a:endParaRPr lang="es-MX" sz="2000" dirty="0"/>
          </a:p>
          <a:p>
            <a:pPr marL="800100" lvl="1" indent="-342900">
              <a:buFontTx/>
              <a:buChar char="-"/>
            </a:pPr>
            <a:r>
              <a:rPr lang="es-MX" sz="2000" dirty="0"/>
              <a:t>CLICOM (</a:t>
            </a:r>
            <a:r>
              <a:rPr lang="es-MX" sz="2000" dirty="0" err="1"/>
              <a:t>Official</a:t>
            </a:r>
            <a:r>
              <a:rPr lang="es-MX" sz="2000" dirty="0"/>
              <a:t> </a:t>
            </a:r>
            <a:r>
              <a:rPr lang="es-MX" sz="2000" dirty="0" err="1"/>
              <a:t>climate</a:t>
            </a:r>
            <a:r>
              <a:rPr lang="es-MX" sz="2000" dirty="0"/>
              <a:t> </a:t>
            </a:r>
            <a:r>
              <a:rPr lang="es-MX" sz="2000" dirty="0" err="1"/>
              <a:t>database</a:t>
            </a:r>
            <a:r>
              <a:rPr lang="es-MX" sz="2000" dirty="0"/>
              <a:t> of </a:t>
            </a:r>
            <a:r>
              <a:rPr lang="es-MX" sz="2000" dirty="0" err="1"/>
              <a:t>Met</a:t>
            </a:r>
            <a:r>
              <a:rPr lang="es-MX" sz="2000" dirty="0"/>
              <a:t> </a:t>
            </a:r>
            <a:r>
              <a:rPr lang="es-MX" sz="2000" dirty="0" err="1"/>
              <a:t>Sevice</a:t>
            </a:r>
            <a:r>
              <a:rPr lang="es-MX" sz="2000" dirty="0"/>
              <a:t> in Mexico)</a:t>
            </a:r>
          </a:p>
          <a:p>
            <a:pPr marL="800100" lvl="1" indent="-342900">
              <a:buFontTx/>
              <a:buChar char="-"/>
            </a:pPr>
            <a:r>
              <a:rPr lang="es-MX" sz="2000" dirty="0" err="1"/>
              <a:t>CLICOMg</a:t>
            </a:r>
            <a:r>
              <a:rPr lang="es-MX" sz="2000" dirty="0"/>
              <a:t> (</a:t>
            </a:r>
            <a:r>
              <a:rPr lang="es-MX" sz="2000" dirty="0" err="1"/>
              <a:t>grid</a:t>
            </a:r>
            <a:r>
              <a:rPr lang="es-MX" sz="2000" dirty="0"/>
              <a:t> </a:t>
            </a:r>
            <a:r>
              <a:rPr lang="es-MX" sz="2000" dirty="0" err="1"/>
              <a:t>created</a:t>
            </a:r>
            <a:r>
              <a:rPr lang="es-MX" sz="2000" dirty="0"/>
              <a:t> </a:t>
            </a:r>
            <a:r>
              <a:rPr lang="es-MX" sz="2000" dirty="0" err="1"/>
              <a:t>by</a:t>
            </a:r>
            <a:r>
              <a:rPr lang="es-MX" sz="2000" dirty="0"/>
              <a:t> CICESE, 1961-2008, 1/8</a:t>
            </a:r>
            <a:r>
              <a:rPr lang="es-MX" sz="2000" dirty="0">
                <a:latin typeface="Calibri"/>
              </a:rPr>
              <a:t>°</a:t>
            </a:r>
            <a:r>
              <a:rPr lang="es-MX" sz="2000" dirty="0"/>
              <a:t>) </a:t>
            </a:r>
            <a:r>
              <a:rPr lang="es-MX" sz="2000" u="sng" dirty="0" err="1"/>
              <a:t>not</a:t>
            </a:r>
            <a:r>
              <a:rPr lang="es-MX" sz="2000" u="sng" dirty="0"/>
              <a:t> </a:t>
            </a:r>
            <a:r>
              <a:rPr lang="es-MX" sz="2000" u="sng" dirty="0" err="1"/>
              <a:t>homogen</a:t>
            </a:r>
            <a:r>
              <a:rPr lang="es-MX" sz="2000" u="sng" dirty="0"/>
              <a:t>.</a:t>
            </a:r>
          </a:p>
          <a:p>
            <a:pPr lvl="1"/>
            <a:r>
              <a:rPr lang="es-MX" sz="2000" dirty="0"/>
              <a:t>	(</a:t>
            </a:r>
            <a:r>
              <a:rPr lang="es-MX" sz="2000" dirty="0" err="1"/>
              <a:t>Zhu</a:t>
            </a:r>
            <a:r>
              <a:rPr lang="es-MX" sz="2000" dirty="0"/>
              <a:t> &amp; </a:t>
            </a:r>
            <a:r>
              <a:rPr lang="es-MX" sz="2000" dirty="0" err="1"/>
              <a:t>Lettenmier</a:t>
            </a:r>
            <a:r>
              <a:rPr lang="es-MX" sz="2000" dirty="0"/>
              <a:t>, 2007;  Muñoz-Arriola et al., 2009)</a:t>
            </a:r>
          </a:p>
          <a:p>
            <a:pPr lvl="1"/>
            <a:r>
              <a:rPr lang="es-MX" sz="2000" dirty="0"/>
              <a:t>	</a:t>
            </a:r>
          </a:p>
          <a:p>
            <a:pPr marL="342900" indent="-342900">
              <a:buFontTx/>
              <a:buChar char="-"/>
            </a:pPr>
            <a:r>
              <a:rPr lang="es-MX" sz="2000" b="1" dirty="0"/>
              <a:t>Software</a:t>
            </a:r>
            <a:r>
              <a:rPr lang="es-MX" sz="2000" dirty="0"/>
              <a:t>:</a:t>
            </a:r>
          </a:p>
          <a:p>
            <a:pPr marL="342900" indent="-342900">
              <a:buFontTx/>
              <a:buChar char="-"/>
            </a:pPr>
            <a:endParaRPr lang="es-MX" sz="2000" dirty="0"/>
          </a:p>
          <a:p>
            <a:pPr marL="800100" lvl="1" indent="-342900">
              <a:buFontTx/>
              <a:buChar char="-"/>
            </a:pPr>
            <a:r>
              <a:rPr lang="es-MX" sz="2000" i="1" dirty="0" err="1"/>
              <a:t>RClimDex</a:t>
            </a:r>
            <a:r>
              <a:rPr lang="es-MX" sz="2000" dirty="0"/>
              <a:t> (</a:t>
            </a:r>
            <a:r>
              <a:rPr lang="es-MX" sz="2000" dirty="0" err="1"/>
              <a:t>Quality</a:t>
            </a:r>
            <a:r>
              <a:rPr lang="es-MX" sz="2000" dirty="0"/>
              <a:t> Control &amp; Climate </a:t>
            </a:r>
            <a:r>
              <a:rPr lang="es-MX" sz="2000" dirty="0" err="1"/>
              <a:t>Indices</a:t>
            </a:r>
            <a:r>
              <a:rPr lang="es-MX" sz="2000" dirty="0"/>
              <a:t>) (</a:t>
            </a:r>
            <a:r>
              <a:rPr lang="es-MX" sz="2000" dirty="0" err="1"/>
              <a:t>Zang</a:t>
            </a:r>
            <a:r>
              <a:rPr lang="es-MX" sz="2000" dirty="0"/>
              <a:t>, 2004)</a:t>
            </a:r>
          </a:p>
          <a:p>
            <a:pPr marL="800100" lvl="1" indent="-342900">
              <a:buFontTx/>
              <a:buChar char="-"/>
            </a:pPr>
            <a:r>
              <a:rPr lang="es-MX" sz="2000" i="1" dirty="0" err="1"/>
              <a:t>RHtest</a:t>
            </a:r>
            <a:r>
              <a:rPr lang="es-MX" sz="2000" dirty="0"/>
              <a:t> (</a:t>
            </a:r>
            <a:r>
              <a:rPr lang="es-MX" sz="2000" dirty="0" err="1"/>
              <a:t>homogeneization</a:t>
            </a:r>
            <a:r>
              <a:rPr lang="es-MX" sz="2000" dirty="0"/>
              <a:t> test, SNHT)</a:t>
            </a:r>
          </a:p>
          <a:p>
            <a:pPr marL="800100" lvl="1" indent="-342900">
              <a:buFontTx/>
              <a:buChar char="-"/>
            </a:pPr>
            <a:r>
              <a:rPr lang="es-MX" sz="2000" i="1" dirty="0" err="1"/>
              <a:t>Climatol</a:t>
            </a:r>
            <a:r>
              <a:rPr lang="es-MX" sz="2000" dirty="0"/>
              <a:t> (to </a:t>
            </a:r>
            <a:r>
              <a:rPr lang="es-MX" sz="2000" dirty="0" err="1"/>
              <a:t>homogenize</a:t>
            </a:r>
            <a:r>
              <a:rPr lang="es-MX" sz="2000" dirty="0"/>
              <a:t> </a:t>
            </a:r>
            <a:r>
              <a:rPr lang="es-MX" sz="2000" dirty="0" err="1"/>
              <a:t>the</a:t>
            </a:r>
            <a:r>
              <a:rPr lang="es-MX" sz="2000" dirty="0"/>
              <a:t> </a:t>
            </a:r>
            <a:r>
              <a:rPr lang="es-MX" sz="2000" dirty="0" err="1"/>
              <a:t>climate</a:t>
            </a:r>
            <a:r>
              <a:rPr lang="es-MX" sz="2000" dirty="0"/>
              <a:t> data series)</a:t>
            </a:r>
          </a:p>
          <a:p>
            <a:pPr lvl="1"/>
            <a:r>
              <a:rPr lang="es-MX" sz="2000" dirty="0"/>
              <a:t>	(Guijarro, 2004; 2013 &amp; 2016)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3</a:t>
            </a:fld>
            <a:endParaRPr lang="es-ES"/>
          </a:p>
        </p:txBody>
      </p:sp>
      <p:sp>
        <p:nvSpPr>
          <p:cNvPr id="7" name="CuadroTexto 8"/>
          <p:cNvSpPr txBox="1"/>
          <p:nvPr/>
        </p:nvSpPr>
        <p:spPr>
          <a:xfrm>
            <a:off x="1038226" y="116632"/>
            <a:ext cx="7078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, Data &amp; Software</a:t>
            </a:r>
          </a:p>
        </p:txBody>
      </p:sp>
    </p:spTree>
    <p:extLst>
      <p:ext uri="{BB962C8B-B14F-4D97-AF65-F5344CB8AC3E}">
        <p14:creationId xmlns:p14="http://schemas.microsoft.com/office/powerpoint/2010/main" val="1132786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4</a:t>
            </a:fld>
            <a:endParaRPr lang="es-E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805862"/>
            <a:ext cx="3586271" cy="341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CuadroTexto 8"/>
          <p:cNvSpPr txBox="1"/>
          <p:nvPr/>
        </p:nvSpPr>
        <p:spPr>
          <a:xfrm>
            <a:off x="1038226" y="116632"/>
            <a:ext cx="7078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467544" y="930424"/>
            <a:ext cx="1872208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600" dirty="0" err="1"/>
              <a:t>Obtaining</a:t>
            </a:r>
            <a:r>
              <a:rPr lang="es-MX" sz="1600" dirty="0"/>
              <a:t> &amp;</a:t>
            </a:r>
          </a:p>
          <a:p>
            <a:pPr algn="ctr"/>
            <a:r>
              <a:rPr lang="es-MX" sz="1600" dirty="0" err="1"/>
              <a:t>Selecting</a:t>
            </a:r>
            <a:r>
              <a:rPr lang="es-MX" sz="1600" dirty="0"/>
              <a:t> Data </a:t>
            </a:r>
          </a:p>
        </p:txBody>
      </p:sp>
      <p:sp>
        <p:nvSpPr>
          <p:cNvPr id="8" name="7 Rectángulo"/>
          <p:cNvSpPr/>
          <p:nvPr/>
        </p:nvSpPr>
        <p:spPr>
          <a:xfrm>
            <a:off x="467544" y="2210304"/>
            <a:ext cx="1872208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600" dirty="0"/>
              <a:t>Data </a:t>
            </a:r>
            <a:r>
              <a:rPr lang="es-MX" sz="1600" dirty="0" err="1"/>
              <a:t>Analysis</a:t>
            </a:r>
            <a:r>
              <a:rPr lang="es-MX" sz="1600" dirty="0"/>
              <a:t> &amp;</a:t>
            </a:r>
          </a:p>
          <a:p>
            <a:pPr algn="ctr"/>
            <a:r>
              <a:rPr lang="es-MX" sz="1600" dirty="0" err="1"/>
              <a:t>Quality</a:t>
            </a:r>
            <a:r>
              <a:rPr lang="es-MX" sz="1600" dirty="0"/>
              <a:t> Control</a:t>
            </a:r>
          </a:p>
        </p:txBody>
      </p:sp>
      <p:sp>
        <p:nvSpPr>
          <p:cNvPr id="4" name="3 Rombo"/>
          <p:cNvSpPr/>
          <p:nvPr/>
        </p:nvSpPr>
        <p:spPr>
          <a:xfrm>
            <a:off x="467544" y="3501008"/>
            <a:ext cx="1872208" cy="914400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600" dirty="0" err="1"/>
              <a:t>Homog</a:t>
            </a:r>
            <a:r>
              <a:rPr lang="es-MX" sz="1600" dirty="0"/>
              <a:t> Test</a:t>
            </a:r>
          </a:p>
        </p:txBody>
      </p:sp>
      <p:sp>
        <p:nvSpPr>
          <p:cNvPr id="10" name="9 Rectángulo"/>
          <p:cNvSpPr/>
          <p:nvPr/>
        </p:nvSpPr>
        <p:spPr>
          <a:xfrm>
            <a:off x="2890514" y="3501008"/>
            <a:ext cx="1872208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600" dirty="0" err="1"/>
              <a:t>Homogenized</a:t>
            </a:r>
            <a:endParaRPr lang="es-MX" sz="1600" dirty="0"/>
          </a:p>
          <a:p>
            <a:pPr algn="ctr"/>
            <a:r>
              <a:rPr lang="es-MX" sz="1600" dirty="0"/>
              <a:t>Data Series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1691680" y="672951"/>
            <a:ext cx="768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>
                <a:solidFill>
                  <a:srgbClr val="C00000"/>
                </a:solidFill>
              </a:rPr>
              <a:t>CLICOM</a:t>
            </a:r>
          </a:p>
        </p:txBody>
      </p:sp>
      <p:sp>
        <p:nvSpPr>
          <p:cNvPr id="12" name="11 CuadroTexto"/>
          <p:cNvSpPr txBox="1"/>
          <p:nvPr/>
        </p:nvSpPr>
        <p:spPr>
          <a:xfrm>
            <a:off x="1547664" y="1969095"/>
            <a:ext cx="8792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err="1">
                <a:solidFill>
                  <a:schemeClr val="tx2"/>
                </a:solidFill>
              </a:rPr>
              <a:t>RClimDex</a:t>
            </a:r>
            <a:endParaRPr lang="es-MX" sz="1400" dirty="0">
              <a:solidFill>
                <a:schemeClr val="tx2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1475656" y="3347119"/>
            <a:ext cx="672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err="1">
                <a:solidFill>
                  <a:schemeClr val="tx2"/>
                </a:solidFill>
              </a:rPr>
              <a:t>RHtest</a:t>
            </a:r>
            <a:endParaRPr lang="es-MX" sz="1400" dirty="0">
              <a:solidFill>
                <a:schemeClr val="tx2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4072829" y="3265239"/>
            <a:ext cx="787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err="1">
                <a:solidFill>
                  <a:schemeClr val="tx2"/>
                </a:solidFill>
              </a:rPr>
              <a:t>Climatol</a:t>
            </a:r>
            <a:endParaRPr lang="es-MX" sz="1400" dirty="0">
              <a:solidFill>
                <a:schemeClr val="tx2"/>
              </a:solidFill>
            </a:endParaRPr>
          </a:p>
        </p:txBody>
      </p:sp>
      <p:sp>
        <p:nvSpPr>
          <p:cNvPr id="18" name="17 Rectángulo"/>
          <p:cNvSpPr/>
          <p:nvPr/>
        </p:nvSpPr>
        <p:spPr>
          <a:xfrm>
            <a:off x="467544" y="5034880"/>
            <a:ext cx="1872208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600" dirty="0"/>
              <a:t>Climate </a:t>
            </a:r>
            <a:r>
              <a:rPr lang="es-MX" sz="1600" dirty="0" err="1"/>
              <a:t>Indices</a:t>
            </a:r>
            <a:endParaRPr lang="es-MX" sz="1600" dirty="0"/>
          </a:p>
        </p:txBody>
      </p:sp>
      <p:sp>
        <p:nvSpPr>
          <p:cNvPr id="19" name="18 CuadroTexto"/>
          <p:cNvSpPr txBox="1"/>
          <p:nvPr/>
        </p:nvSpPr>
        <p:spPr>
          <a:xfrm>
            <a:off x="1532480" y="4797152"/>
            <a:ext cx="8792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err="1">
                <a:solidFill>
                  <a:schemeClr val="tx2"/>
                </a:solidFill>
              </a:rPr>
              <a:t>RClimDex</a:t>
            </a:r>
            <a:endParaRPr lang="es-MX" sz="1400" dirty="0">
              <a:solidFill>
                <a:schemeClr val="tx2"/>
              </a:solidFill>
            </a:endParaRPr>
          </a:p>
        </p:txBody>
      </p:sp>
      <p:sp>
        <p:nvSpPr>
          <p:cNvPr id="7" name="6 Flecha abajo"/>
          <p:cNvSpPr/>
          <p:nvPr/>
        </p:nvSpPr>
        <p:spPr>
          <a:xfrm>
            <a:off x="1282490" y="1852024"/>
            <a:ext cx="242316" cy="34038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19 Flecha abajo"/>
          <p:cNvSpPr/>
          <p:nvPr/>
        </p:nvSpPr>
        <p:spPr>
          <a:xfrm>
            <a:off x="1282490" y="3142743"/>
            <a:ext cx="242316" cy="34038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20 Flecha abajo"/>
          <p:cNvSpPr/>
          <p:nvPr/>
        </p:nvSpPr>
        <p:spPr>
          <a:xfrm>
            <a:off x="1282154" y="4429775"/>
            <a:ext cx="242316" cy="60510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8 Flecha doblada"/>
          <p:cNvSpPr/>
          <p:nvPr/>
        </p:nvSpPr>
        <p:spPr>
          <a:xfrm rot="10800000">
            <a:off x="2339752" y="4429773"/>
            <a:ext cx="1584176" cy="1214707"/>
          </a:xfrm>
          <a:prstGeom prst="bentArrow">
            <a:avLst>
              <a:gd name="adj1" fmla="val 11682"/>
              <a:gd name="adj2" fmla="val 9558"/>
              <a:gd name="adj3" fmla="val 11536"/>
              <a:gd name="adj4" fmla="val 1727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22" name="21 Flecha abajo"/>
          <p:cNvSpPr/>
          <p:nvPr/>
        </p:nvSpPr>
        <p:spPr>
          <a:xfrm rot="16200000">
            <a:off x="2480451" y="3716006"/>
            <a:ext cx="242316" cy="48440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23" name="2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621533"/>
              </p:ext>
            </p:extLst>
          </p:nvPr>
        </p:nvGraphicFramePr>
        <p:xfrm>
          <a:off x="4195535" y="4653136"/>
          <a:ext cx="4898470" cy="21426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19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09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1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52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800" kern="100" dirty="0" err="1">
                          <a:effectLst/>
                        </a:rPr>
                        <a:t>Index</a:t>
                      </a:r>
                      <a:endParaRPr lang="es-MX" sz="800" kern="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800" kern="100" dirty="0" err="1">
                          <a:effectLst/>
                        </a:rPr>
                        <a:t>Description</a:t>
                      </a:r>
                      <a:endParaRPr lang="es-MX" sz="800" kern="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800" b="1" kern="1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Index</a:t>
                      </a:r>
                      <a:endParaRPr lang="es-MX" sz="8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800" kern="100" dirty="0" err="1">
                          <a:effectLst/>
                        </a:rPr>
                        <a:t>Description</a:t>
                      </a:r>
                      <a:endParaRPr lang="es-MX" sz="800" kern="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800" kern="100" dirty="0">
                          <a:effectLst/>
                        </a:rPr>
                        <a:t>FD0</a:t>
                      </a:r>
                      <a:endParaRPr lang="es-MX" sz="800" kern="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800" kern="100" dirty="0" err="1">
                          <a:effectLst/>
                        </a:rPr>
                        <a:t>Number</a:t>
                      </a:r>
                      <a:r>
                        <a:rPr lang="es-MX" sz="800" kern="100" dirty="0">
                          <a:effectLst/>
                        </a:rPr>
                        <a:t> of </a:t>
                      </a:r>
                      <a:r>
                        <a:rPr lang="es-MX" sz="800" kern="100" dirty="0" err="1">
                          <a:effectLst/>
                        </a:rPr>
                        <a:t>frost</a:t>
                      </a:r>
                      <a:r>
                        <a:rPr lang="es-MX" sz="800" kern="100" dirty="0">
                          <a:effectLst/>
                        </a:rPr>
                        <a:t> </a:t>
                      </a:r>
                      <a:r>
                        <a:rPr lang="es-MX" sz="800" kern="100" dirty="0" err="1">
                          <a:effectLst/>
                        </a:rPr>
                        <a:t>days</a:t>
                      </a:r>
                      <a:endParaRPr lang="es-MX" sz="800" kern="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8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WSDI</a:t>
                      </a: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800" kern="100" dirty="0" err="1">
                          <a:effectLst/>
                        </a:rPr>
                        <a:t>Warm</a:t>
                      </a:r>
                      <a:r>
                        <a:rPr lang="es-MX" sz="800" kern="100" dirty="0">
                          <a:effectLst/>
                        </a:rPr>
                        <a:t> </a:t>
                      </a:r>
                      <a:r>
                        <a:rPr lang="es-MX" sz="800" kern="100" dirty="0" err="1">
                          <a:effectLst/>
                        </a:rPr>
                        <a:t>spell</a:t>
                      </a:r>
                      <a:r>
                        <a:rPr lang="es-MX" sz="800" kern="100" dirty="0">
                          <a:effectLst/>
                        </a:rPr>
                        <a:t> </a:t>
                      </a:r>
                      <a:r>
                        <a:rPr lang="es-MX" sz="800" kern="100" dirty="0" err="1">
                          <a:effectLst/>
                        </a:rPr>
                        <a:t>duration</a:t>
                      </a:r>
                      <a:r>
                        <a:rPr lang="es-MX" sz="800" kern="100" dirty="0">
                          <a:effectLst/>
                        </a:rPr>
                        <a:t> </a:t>
                      </a:r>
                      <a:r>
                        <a:rPr lang="es-MX" sz="800" kern="100" dirty="0" err="1">
                          <a:effectLst/>
                        </a:rPr>
                        <a:t>index</a:t>
                      </a:r>
                      <a:endParaRPr lang="es-MX" sz="800" kern="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8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800" kern="100" dirty="0" err="1">
                          <a:effectLst/>
                        </a:rPr>
                        <a:t>Number</a:t>
                      </a:r>
                      <a:r>
                        <a:rPr lang="es-MX" sz="800" kern="100" dirty="0">
                          <a:effectLst/>
                        </a:rPr>
                        <a:t> of </a:t>
                      </a:r>
                      <a:r>
                        <a:rPr lang="es-MX" sz="800" kern="100" dirty="0" err="1">
                          <a:effectLst/>
                        </a:rPr>
                        <a:t>summer</a:t>
                      </a:r>
                      <a:r>
                        <a:rPr lang="es-MX" sz="800" kern="100" dirty="0">
                          <a:effectLst/>
                        </a:rPr>
                        <a:t> </a:t>
                      </a:r>
                      <a:r>
                        <a:rPr lang="es-MX" sz="800" kern="100" dirty="0" err="1">
                          <a:effectLst/>
                        </a:rPr>
                        <a:t>days</a:t>
                      </a:r>
                      <a:endParaRPr lang="es-MX" sz="800" kern="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8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CSDI</a:t>
                      </a: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800" kern="100" dirty="0" err="1">
                          <a:effectLst/>
                        </a:rPr>
                        <a:t>Cold</a:t>
                      </a:r>
                      <a:r>
                        <a:rPr lang="es-MX" sz="800" kern="100" dirty="0">
                          <a:effectLst/>
                        </a:rPr>
                        <a:t> </a:t>
                      </a:r>
                      <a:r>
                        <a:rPr lang="es-MX" sz="800" kern="100" dirty="0" err="1">
                          <a:effectLst/>
                        </a:rPr>
                        <a:t>spell</a:t>
                      </a:r>
                      <a:r>
                        <a:rPr lang="es-MX" sz="800" kern="100" dirty="0">
                          <a:effectLst/>
                        </a:rPr>
                        <a:t> </a:t>
                      </a:r>
                      <a:r>
                        <a:rPr lang="es-MX" sz="800" kern="100" dirty="0" err="1">
                          <a:effectLst/>
                        </a:rPr>
                        <a:t>duration</a:t>
                      </a:r>
                      <a:r>
                        <a:rPr lang="es-MX" sz="800" kern="100" dirty="0">
                          <a:effectLst/>
                        </a:rPr>
                        <a:t> </a:t>
                      </a:r>
                      <a:r>
                        <a:rPr lang="es-MX" sz="800" kern="100" dirty="0" err="1">
                          <a:effectLst/>
                        </a:rPr>
                        <a:t>index</a:t>
                      </a:r>
                      <a:endParaRPr lang="es-MX" sz="800" kern="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03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800" kern="100" dirty="0">
                          <a:effectLst/>
                        </a:rPr>
                        <a:t>ID</a:t>
                      </a:r>
                      <a:endParaRPr lang="es-MX" sz="800" kern="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800" kern="100" dirty="0" err="1">
                          <a:effectLst/>
                        </a:rPr>
                        <a:t>Number</a:t>
                      </a:r>
                      <a:r>
                        <a:rPr lang="es-MX" sz="800" kern="100" dirty="0">
                          <a:effectLst/>
                        </a:rPr>
                        <a:t> of </a:t>
                      </a:r>
                      <a:r>
                        <a:rPr lang="es-MX" sz="800" kern="100" dirty="0" err="1">
                          <a:effectLst/>
                        </a:rPr>
                        <a:t>icing</a:t>
                      </a:r>
                      <a:r>
                        <a:rPr lang="es-MX" sz="800" kern="100" dirty="0">
                          <a:effectLst/>
                        </a:rPr>
                        <a:t> </a:t>
                      </a:r>
                      <a:r>
                        <a:rPr lang="es-MX" sz="800" kern="100" dirty="0" err="1">
                          <a:effectLst/>
                        </a:rPr>
                        <a:t>days</a:t>
                      </a:r>
                      <a:endParaRPr lang="es-MX" sz="800" kern="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8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DTR</a:t>
                      </a: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800" kern="100" dirty="0" err="1">
                          <a:effectLst/>
                        </a:rPr>
                        <a:t>Daily</a:t>
                      </a:r>
                      <a:r>
                        <a:rPr lang="es-MX" sz="800" kern="100" baseline="0" dirty="0">
                          <a:effectLst/>
                        </a:rPr>
                        <a:t> </a:t>
                      </a:r>
                      <a:r>
                        <a:rPr lang="es-MX" sz="800" kern="100" baseline="0" dirty="0" err="1">
                          <a:effectLst/>
                        </a:rPr>
                        <a:t>temperature</a:t>
                      </a:r>
                      <a:r>
                        <a:rPr lang="es-MX" sz="800" kern="100" baseline="0" dirty="0">
                          <a:effectLst/>
                        </a:rPr>
                        <a:t> </a:t>
                      </a:r>
                      <a:r>
                        <a:rPr lang="es-MX" sz="800" kern="100" baseline="0" dirty="0" err="1">
                          <a:effectLst/>
                        </a:rPr>
                        <a:t>range</a:t>
                      </a:r>
                      <a:endParaRPr lang="es-MX" sz="800" kern="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8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800" kern="100" dirty="0" err="1">
                          <a:effectLst/>
                        </a:rPr>
                        <a:t>Number</a:t>
                      </a:r>
                      <a:r>
                        <a:rPr lang="es-MX" sz="800" kern="100" dirty="0">
                          <a:effectLst/>
                        </a:rPr>
                        <a:t> of tropical </a:t>
                      </a:r>
                      <a:r>
                        <a:rPr lang="es-MX" sz="800" kern="100" dirty="0" err="1">
                          <a:effectLst/>
                        </a:rPr>
                        <a:t>nights</a:t>
                      </a:r>
                      <a:endParaRPr lang="es-MX" sz="800" kern="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8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Rx1day</a:t>
                      </a: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800" kern="100" dirty="0" err="1">
                          <a:effectLst/>
                        </a:rPr>
                        <a:t>Monthly</a:t>
                      </a:r>
                      <a:r>
                        <a:rPr lang="es-MX" sz="800" kern="100" dirty="0">
                          <a:effectLst/>
                        </a:rPr>
                        <a:t> </a:t>
                      </a:r>
                      <a:r>
                        <a:rPr lang="es-MX" sz="800" kern="100" dirty="0" err="1">
                          <a:effectLst/>
                        </a:rPr>
                        <a:t>max</a:t>
                      </a:r>
                      <a:r>
                        <a:rPr lang="es-MX" sz="800" kern="100" dirty="0">
                          <a:effectLst/>
                        </a:rPr>
                        <a:t> 1-day </a:t>
                      </a:r>
                      <a:r>
                        <a:rPr lang="es-MX" sz="800" kern="100" dirty="0" err="1">
                          <a:effectLst/>
                        </a:rPr>
                        <a:t>precip</a:t>
                      </a:r>
                      <a:endParaRPr lang="es-MX" sz="800" kern="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800" kern="100" dirty="0">
                          <a:effectLst/>
                        </a:rPr>
                        <a:t>GSL</a:t>
                      </a:r>
                      <a:endParaRPr lang="es-MX" sz="800" kern="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800" kern="100" dirty="0" err="1">
                          <a:effectLst/>
                        </a:rPr>
                        <a:t>Growing</a:t>
                      </a:r>
                      <a:r>
                        <a:rPr lang="es-MX" sz="800" kern="100" dirty="0">
                          <a:effectLst/>
                        </a:rPr>
                        <a:t> </a:t>
                      </a:r>
                      <a:r>
                        <a:rPr lang="es-MX" sz="800" kern="100" dirty="0" err="1">
                          <a:effectLst/>
                        </a:rPr>
                        <a:t>season</a:t>
                      </a:r>
                      <a:r>
                        <a:rPr lang="es-MX" sz="800" kern="100" dirty="0">
                          <a:effectLst/>
                        </a:rPr>
                        <a:t> </a:t>
                      </a:r>
                      <a:r>
                        <a:rPr lang="es-MX" sz="800" kern="100" dirty="0" err="1">
                          <a:effectLst/>
                        </a:rPr>
                        <a:t>length</a:t>
                      </a:r>
                      <a:endParaRPr lang="es-MX" sz="800" kern="100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8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Rx5day</a:t>
                      </a: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800" kern="100" dirty="0" err="1">
                          <a:effectLst/>
                        </a:rPr>
                        <a:t>Monthly</a:t>
                      </a:r>
                      <a:r>
                        <a:rPr lang="es-MX" sz="800" kern="100" dirty="0">
                          <a:effectLst/>
                        </a:rPr>
                        <a:t> </a:t>
                      </a:r>
                      <a:r>
                        <a:rPr lang="es-MX" sz="800" kern="100" dirty="0" err="1">
                          <a:effectLst/>
                        </a:rPr>
                        <a:t>max</a:t>
                      </a:r>
                      <a:r>
                        <a:rPr lang="es-MX" sz="800" kern="100" dirty="0">
                          <a:effectLst/>
                        </a:rPr>
                        <a:t> </a:t>
                      </a:r>
                      <a:r>
                        <a:rPr lang="es-MX" sz="800" kern="100" dirty="0" err="1">
                          <a:effectLst/>
                        </a:rPr>
                        <a:t>consecutive</a:t>
                      </a:r>
                      <a:r>
                        <a:rPr lang="es-MX" sz="800" kern="100" dirty="0">
                          <a:effectLst/>
                        </a:rPr>
                        <a:t> 5-day</a:t>
                      </a:r>
                      <a:r>
                        <a:rPr lang="es-MX" sz="800" kern="100" baseline="0" dirty="0">
                          <a:effectLst/>
                        </a:rPr>
                        <a:t> </a:t>
                      </a:r>
                      <a:r>
                        <a:rPr lang="es-MX" sz="800" kern="100" baseline="0" dirty="0" err="1">
                          <a:effectLst/>
                        </a:rPr>
                        <a:t>precip</a:t>
                      </a:r>
                      <a:endParaRPr lang="es-MX" sz="800" kern="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800" b="1" kern="1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TXx</a:t>
                      </a:r>
                      <a:endParaRPr lang="es-MX" sz="8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800" kern="100" dirty="0" err="1">
                          <a:effectLst/>
                        </a:rPr>
                        <a:t>Monthly</a:t>
                      </a:r>
                      <a:r>
                        <a:rPr lang="es-MX" sz="800" kern="100" dirty="0">
                          <a:effectLst/>
                        </a:rPr>
                        <a:t> </a:t>
                      </a:r>
                      <a:r>
                        <a:rPr lang="es-MX" sz="800" kern="100" dirty="0" err="1">
                          <a:effectLst/>
                        </a:rPr>
                        <a:t>max</a:t>
                      </a:r>
                      <a:r>
                        <a:rPr lang="es-MX" sz="800" kern="100" baseline="0" dirty="0">
                          <a:effectLst/>
                        </a:rPr>
                        <a:t> </a:t>
                      </a:r>
                      <a:r>
                        <a:rPr lang="es-MX" sz="800" kern="100" baseline="0" dirty="0" err="1">
                          <a:effectLst/>
                        </a:rPr>
                        <a:t>value</a:t>
                      </a:r>
                      <a:r>
                        <a:rPr lang="es-MX" sz="800" kern="100" baseline="0" dirty="0">
                          <a:effectLst/>
                        </a:rPr>
                        <a:t> of </a:t>
                      </a:r>
                      <a:r>
                        <a:rPr lang="es-MX" sz="800" kern="100" baseline="0" dirty="0" err="1">
                          <a:effectLst/>
                        </a:rPr>
                        <a:t>daily</a:t>
                      </a:r>
                      <a:r>
                        <a:rPr lang="es-MX" sz="800" kern="100" baseline="0" dirty="0">
                          <a:effectLst/>
                        </a:rPr>
                        <a:t> </a:t>
                      </a:r>
                      <a:r>
                        <a:rPr lang="es-MX" sz="800" kern="100" baseline="0" dirty="0" err="1">
                          <a:effectLst/>
                        </a:rPr>
                        <a:t>max</a:t>
                      </a:r>
                      <a:r>
                        <a:rPr lang="es-MX" sz="800" kern="100" baseline="0" dirty="0">
                          <a:effectLst/>
                        </a:rPr>
                        <a:t> </a:t>
                      </a:r>
                      <a:r>
                        <a:rPr lang="es-MX" sz="800" kern="100" baseline="0" dirty="0" err="1">
                          <a:effectLst/>
                        </a:rPr>
                        <a:t>temp</a:t>
                      </a:r>
                      <a:endParaRPr lang="es-MX" sz="800" kern="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8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SDII</a:t>
                      </a: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800" kern="100" dirty="0">
                          <a:effectLst/>
                        </a:rPr>
                        <a:t>Simple </a:t>
                      </a:r>
                      <a:r>
                        <a:rPr lang="es-MX" sz="800" kern="100" dirty="0" err="1">
                          <a:effectLst/>
                        </a:rPr>
                        <a:t>precip</a:t>
                      </a:r>
                      <a:r>
                        <a:rPr lang="es-MX" sz="800" kern="100" dirty="0">
                          <a:effectLst/>
                        </a:rPr>
                        <a:t> </a:t>
                      </a:r>
                      <a:r>
                        <a:rPr lang="es-MX" sz="800" kern="100" dirty="0" err="1">
                          <a:effectLst/>
                        </a:rPr>
                        <a:t>intensity</a:t>
                      </a:r>
                      <a:r>
                        <a:rPr lang="es-MX" sz="800" kern="100" dirty="0">
                          <a:effectLst/>
                        </a:rPr>
                        <a:t> </a:t>
                      </a:r>
                      <a:r>
                        <a:rPr lang="es-MX" sz="800" kern="100" dirty="0" err="1">
                          <a:effectLst/>
                        </a:rPr>
                        <a:t>index</a:t>
                      </a:r>
                      <a:endParaRPr lang="es-MX" sz="800" kern="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800" b="1" kern="1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TNn</a:t>
                      </a:r>
                      <a:endParaRPr lang="es-MX" sz="8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800" kern="100" dirty="0" err="1">
                          <a:effectLst/>
                        </a:rPr>
                        <a:t>Monthly</a:t>
                      </a:r>
                      <a:r>
                        <a:rPr lang="es-MX" sz="800" kern="100" dirty="0">
                          <a:effectLst/>
                        </a:rPr>
                        <a:t> </a:t>
                      </a:r>
                      <a:r>
                        <a:rPr lang="es-MX" sz="800" kern="100" dirty="0" err="1">
                          <a:effectLst/>
                        </a:rPr>
                        <a:t>max</a:t>
                      </a:r>
                      <a:r>
                        <a:rPr lang="es-MX" sz="800" kern="100" baseline="0" dirty="0">
                          <a:effectLst/>
                        </a:rPr>
                        <a:t> </a:t>
                      </a:r>
                      <a:r>
                        <a:rPr lang="es-MX" sz="800" kern="100" baseline="0" dirty="0" err="1">
                          <a:effectLst/>
                        </a:rPr>
                        <a:t>value</a:t>
                      </a:r>
                      <a:r>
                        <a:rPr lang="es-MX" sz="800" kern="100" baseline="0" dirty="0">
                          <a:effectLst/>
                        </a:rPr>
                        <a:t> of </a:t>
                      </a:r>
                      <a:r>
                        <a:rPr lang="es-MX" sz="800" kern="100" baseline="0" dirty="0" err="1">
                          <a:effectLst/>
                        </a:rPr>
                        <a:t>daily</a:t>
                      </a:r>
                      <a:r>
                        <a:rPr lang="es-MX" sz="800" kern="100" baseline="0" dirty="0">
                          <a:effectLst/>
                        </a:rPr>
                        <a:t> min </a:t>
                      </a:r>
                      <a:r>
                        <a:rPr lang="es-MX" sz="800" kern="100" baseline="0" dirty="0" err="1">
                          <a:effectLst/>
                        </a:rPr>
                        <a:t>temp</a:t>
                      </a:r>
                      <a:endParaRPr lang="es-MX" sz="800" kern="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8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R10mm</a:t>
                      </a: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800" kern="100" dirty="0" err="1">
                          <a:effectLst/>
                        </a:rPr>
                        <a:t>Annual</a:t>
                      </a:r>
                      <a:r>
                        <a:rPr lang="es-MX" sz="800" kern="100" dirty="0">
                          <a:effectLst/>
                        </a:rPr>
                        <a:t> #</a:t>
                      </a:r>
                      <a:r>
                        <a:rPr lang="es-MX" sz="800" kern="100" baseline="0" dirty="0">
                          <a:effectLst/>
                        </a:rPr>
                        <a:t> </a:t>
                      </a:r>
                      <a:r>
                        <a:rPr lang="es-MX" sz="800" kern="100" baseline="0" dirty="0" err="1">
                          <a:effectLst/>
                        </a:rPr>
                        <a:t>days</a:t>
                      </a:r>
                      <a:r>
                        <a:rPr lang="es-MX" sz="800" kern="100" baseline="0" dirty="0">
                          <a:effectLst/>
                        </a:rPr>
                        <a:t> </a:t>
                      </a:r>
                      <a:r>
                        <a:rPr lang="es-MX" sz="800" kern="100" baseline="0" dirty="0" err="1">
                          <a:effectLst/>
                        </a:rPr>
                        <a:t>when</a:t>
                      </a:r>
                      <a:r>
                        <a:rPr lang="es-MX" sz="800" kern="100" baseline="0" dirty="0">
                          <a:effectLst/>
                        </a:rPr>
                        <a:t> PRCP≥10mm</a:t>
                      </a:r>
                      <a:endParaRPr lang="es-MX" sz="800" kern="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800" b="1" kern="1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TXn</a:t>
                      </a:r>
                      <a:endParaRPr lang="es-MX" sz="8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800" kern="100" dirty="0" err="1">
                          <a:effectLst/>
                        </a:rPr>
                        <a:t>Monthly</a:t>
                      </a:r>
                      <a:r>
                        <a:rPr lang="es-MX" sz="800" kern="100" dirty="0">
                          <a:effectLst/>
                        </a:rPr>
                        <a:t> min</a:t>
                      </a:r>
                      <a:r>
                        <a:rPr lang="es-MX" sz="800" kern="100" baseline="0" dirty="0">
                          <a:effectLst/>
                        </a:rPr>
                        <a:t> </a:t>
                      </a:r>
                      <a:r>
                        <a:rPr lang="es-MX" sz="800" kern="100" baseline="0" dirty="0" err="1">
                          <a:effectLst/>
                        </a:rPr>
                        <a:t>value</a:t>
                      </a:r>
                      <a:r>
                        <a:rPr lang="es-MX" sz="800" kern="100" baseline="0" dirty="0">
                          <a:effectLst/>
                        </a:rPr>
                        <a:t> of </a:t>
                      </a:r>
                      <a:r>
                        <a:rPr lang="es-MX" sz="800" kern="100" baseline="0" dirty="0" err="1">
                          <a:effectLst/>
                        </a:rPr>
                        <a:t>daily</a:t>
                      </a:r>
                      <a:r>
                        <a:rPr lang="es-MX" sz="800" kern="100" baseline="0" dirty="0">
                          <a:effectLst/>
                        </a:rPr>
                        <a:t> </a:t>
                      </a:r>
                      <a:r>
                        <a:rPr lang="es-MX" sz="800" kern="100" baseline="0" dirty="0" err="1">
                          <a:effectLst/>
                        </a:rPr>
                        <a:t>max</a:t>
                      </a:r>
                      <a:r>
                        <a:rPr lang="es-MX" sz="800" kern="100" baseline="0" dirty="0">
                          <a:effectLst/>
                        </a:rPr>
                        <a:t> </a:t>
                      </a:r>
                      <a:r>
                        <a:rPr lang="es-MX" sz="800" kern="100" baseline="0" dirty="0" err="1">
                          <a:effectLst/>
                        </a:rPr>
                        <a:t>temp</a:t>
                      </a:r>
                      <a:endParaRPr lang="es-MX" sz="800" kern="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8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R20mm</a:t>
                      </a: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800" kern="100" dirty="0" err="1">
                          <a:effectLst/>
                        </a:rPr>
                        <a:t>Annual</a:t>
                      </a:r>
                      <a:r>
                        <a:rPr lang="es-MX" sz="800" kern="100" dirty="0">
                          <a:effectLst/>
                        </a:rPr>
                        <a:t> #</a:t>
                      </a:r>
                      <a:r>
                        <a:rPr lang="es-MX" sz="800" kern="100" baseline="0" dirty="0">
                          <a:effectLst/>
                        </a:rPr>
                        <a:t> </a:t>
                      </a:r>
                      <a:r>
                        <a:rPr lang="es-MX" sz="800" kern="100" baseline="0" dirty="0" err="1">
                          <a:effectLst/>
                        </a:rPr>
                        <a:t>days</a:t>
                      </a:r>
                      <a:r>
                        <a:rPr lang="es-MX" sz="800" kern="100" baseline="0" dirty="0">
                          <a:effectLst/>
                        </a:rPr>
                        <a:t> </a:t>
                      </a:r>
                      <a:r>
                        <a:rPr lang="es-MX" sz="800" kern="100" baseline="0" dirty="0" err="1">
                          <a:effectLst/>
                        </a:rPr>
                        <a:t>when</a:t>
                      </a:r>
                      <a:r>
                        <a:rPr lang="es-MX" sz="800" kern="100" baseline="0" dirty="0">
                          <a:effectLst/>
                        </a:rPr>
                        <a:t> PRCP≥20mm</a:t>
                      </a:r>
                      <a:endParaRPr lang="es-MX" sz="800" kern="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257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800" b="1" kern="1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TNn</a:t>
                      </a:r>
                      <a:endParaRPr lang="es-MX" sz="8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800" kern="100" dirty="0" err="1">
                          <a:effectLst/>
                        </a:rPr>
                        <a:t>Monthly</a:t>
                      </a:r>
                      <a:r>
                        <a:rPr lang="es-MX" sz="800" kern="100" dirty="0">
                          <a:effectLst/>
                        </a:rPr>
                        <a:t> min</a:t>
                      </a:r>
                      <a:r>
                        <a:rPr lang="es-MX" sz="800" kern="100" baseline="0" dirty="0">
                          <a:effectLst/>
                        </a:rPr>
                        <a:t> </a:t>
                      </a:r>
                      <a:r>
                        <a:rPr lang="es-MX" sz="800" kern="100" baseline="0" dirty="0" err="1">
                          <a:effectLst/>
                        </a:rPr>
                        <a:t>value</a:t>
                      </a:r>
                      <a:r>
                        <a:rPr lang="es-MX" sz="800" kern="100" baseline="0" dirty="0">
                          <a:effectLst/>
                        </a:rPr>
                        <a:t> of </a:t>
                      </a:r>
                      <a:r>
                        <a:rPr lang="es-MX" sz="800" kern="100" baseline="0" dirty="0" err="1">
                          <a:effectLst/>
                        </a:rPr>
                        <a:t>daily</a:t>
                      </a:r>
                      <a:r>
                        <a:rPr lang="es-MX" sz="800" kern="100" baseline="0" dirty="0">
                          <a:effectLst/>
                        </a:rPr>
                        <a:t> min </a:t>
                      </a:r>
                      <a:r>
                        <a:rPr lang="es-MX" sz="800" kern="100" baseline="0" dirty="0" err="1">
                          <a:effectLst/>
                        </a:rPr>
                        <a:t>temp</a:t>
                      </a:r>
                      <a:endParaRPr lang="es-MX" sz="800" kern="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800" b="1" kern="1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Rnnmm</a:t>
                      </a:r>
                      <a:endParaRPr lang="es-MX" sz="8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800" kern="100" dirty="0" err="1">
                          <a:effectLst/>
                        </a:rPr>
                        <a:t>Annual</a:t>
                      </a:r>
                      <a:r>
                        <a:rPr lang="es-MX" sz="800" kern="100" dirty="0">
                          <a:effectLst/>
                        </a:rPr>
                        <a:t> #</a:t>
                      </a:r>
                      <a:r>
                        <a:rPr lang="es-MX" sz="800" kern="100" baseline="0" dirty="0">
                          <a:effectLst/>
                        </a:rPr>
                        <a:t> </a:t>
                      </a:r>
                      <a:r>
                        <a:rPr lang="es-MX" sz="800" kern="100" baseline="0" dirty="0" err="1">
                          <a:effectLst/>
                        </a:rPr>
                        <a:t>days</a:t>
                      </a:r>
                      <a:r>
                        <a:rPr lang="es-MX" sz="800" kern="100" baseline="0" dirty="0">
                          <a:effectLst/>
                        </a:rPr>
                        <a:t> </a:t>
                      </a:r>
                      <a:r>
                        <a:rPr lang="es-MX" sz="800" kern="100" baseline="0" dirty="0" err="1">
                          <a:effectLst/>
                        </a:rPr>
                        <a:t>when</a:t>
                      </a:r>
                      <a:r>
                        <a:rPr lang="es-MX" sz="800" kern="100" baseline="0" dirty="0">
                          <a:effectLst/>
                        </a:rPr>
                        <a:t> </a:t>
                      </a:r>
                      <a:r>
                        <a:rPr lang="es-MX" sz="800" kern="100" baseline="0" dirty="0" err="1">
                          <a:effectLst/>
                        </a:rPr>
                        <a:t>PRCP≥nnmm</a:t>
                      </a:r>
                      <a:endParaRPr lang="es-MX" sz="800" kern="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800" kern="100" dirty="0">
                          <a:effectLst/>
                        </a:rPr>
                        <a:t>TN10p</a:t>
                      </a:r>
                      <a:endParaRPr lang="es-MX" sz="800" kern="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800" kern="100" dirty="0">
                          <a:effectLst/>
                        </a:rPr>
                        <a:t>% of</a:t>
                      </a:r>
                      <a:r>
                        <a:rPr lang="es-MX" sz="800" kern="100" baseline="0" dirty="0">
                          <a:effectLst/>
                        </a:rPr>
                        <a:t> </a:t>
                      </a:r>
                      <a:r>
                        <a:rPr lang="es-MX" sz="800" kern="100" baseline="0" dirty="0" err="1">
                          <a:effectLst/>
                        </a:rPr>
                        <a:t>days</a:t>
                      </a:r>
                      <a:r>
                        <a:rPr lang="es-MX" sz="800" kern="100" baseline="0" dirty="0">
                          <a:effectLst/>
                        </a:rPr>
                        <a:t> </a:t>
                      </a:r>
                      <a:r>
                        <a:rPr lang="es-MX" sz="800" kern="100" baseline="0" dirty="0" err="1">
                          <a:effectLst/>
                        </a:rPr>
                        <a:t>when</a:t>
                      </a:r>
                      <a:r>
                        <a:rPr lang="es-MX" sz="800" kern="100" baseline="0" dirty="0">
                          <a:effectLst/>
                        </a:rPr>
                        <a:t> TN&lt;10th </a:t>
                      </a:r>
                      <a:r>
                        <a:rPr lang="es-MX" sz="800" kern="100" baseline="0" dirty="0" err="1">
                          <a:effectLst/>
                        </a:rPr>
                        <a:t>percentile</a:t>
                      </a:r>
                      <a:endParaRPr lang="es-MX" sz="800" kern="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8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CDD</a:t>
                      </a: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800" kern="100" dirty="0">
                          <a:effectLst/>
                        </a:rPr>
                        <a:t>Max </a:t>
                      </a:r>
                      <a:r>
                        <a:rPr lang="es-MX" sz="800" kern="100" dirty="0" err="1">
                          <a:effectLst/>
                        </a:rPr>
                        <a:t>length</a:t>
                      </a:r>
                      <a:r>
                        <a:rPr lang="es-MX" sz="800" kern="100" baseline="0" dirty="0">
                          <a:effectLst/>
                        </a:rPr>
                        <a:t> of </a:t>
                      </a:r>
                      <a:r>
                        <a:rPr lang="es-MX" sz="800" kern="100" baseline="0" dirty="0" err="1">
                          <a:effectLst/>
                        </a:rPr>
                        <a:t>dry</a:t>
                      </a:r>
                      <a:r>
                        <a:rPr lang="es-MX" sz="800" kern="100" baseline="0" dirty="0">
                          <a:effectLst/>
                        </a:rPr>
                        <a:t> </a:t>
                      </a:r>
                      <a:r>
                        <a:rPr lang="es-MX" sz="800" kern="100" baseline="0" dirty="0" err="1">
                          <a:effectLst/>
                        </a:rPr>
                        <a:t>spell</a:t>
                      </a:r>
                      <a:endParaRPr lang="es-MX" sz="800" kern="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809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800" kern="100" dirty="0">
                          <a:effectLst/>
                        </a:rPr>
                        <a:t>TX10p</a:t>
                      </a:r>
                      <a:endParaRPr lang="es-MX" sz="800" kern="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800" kern="100" dirty="0">
                          <a:effectLst/>
                        </a:rPr>
                        <a:t>% of</a:t>
                      </a:r>
                      <a:r>
                        <a:rPr lang="es-MX" sz="800" kern="100" baseline="0" dirty="0">
                          <a:effectLst/>
                        </a:rPr>
                        <a:t> </a:t>
                      </a:r>
                      <a:r>
                        <a:rPr lang="es-MX" sz="800" kern="100" baseline="0" dirty="0" err="1">
                          <a:effectLst/>
                        </a:rPr>
                        <a:t>days</a:t>
                      </a:r>
                      <a:r>
                        <a:rPr lang="es-MX" sz="800" kern="100" baseline="0" dirty="0">
                          <a:effectLst/>
                        </a:rPr>
                        <a:t> </a:t>
                      </a:r>
                      <a:r>
                        <a:rPr lang="es-MX" sz="800" kern="100" baseline="0" dirty="0" err="1">
                          <a:effectLst/>
                        </a:rPr>
                        <a:t>when</a:t>
                      </a:r>
                      <a:r>
                        <a:rPr lang="es-MX" sz="800" kern="100" baseline="0" dirty="0">
                          <a:effectLst/>
                        </a:rPr>
                        <a:t> TX&lt;10th </a:t>
                      </a:r>
                      <a:r>
                        <a:rPr lang="es-MX" sz="800" kern="100" baseline="0" dirty="0" err="1">
                          <a:effectLst/>
                        </a:rPr>
                        <a:t>percentile</a:t>
                      </a:r>
                      <a:endParaRPr lang="es-MX" sz="800" kern="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8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CWD</a:t>
                      </a: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800" kern="100" dirty="0">
                          <a:effectLst/>
                        </a:rPr>
                        <a:t>Max </a:t>
                      </a:r>
                      <a:r>
                        <a:rPr lang="es-MX" sz="800" kern="100" dirty="0" err="1">
                          <a:effectLst/>
                        </a:rPr>
                        <a:t>length</a:t>
                      </a:r>
                      <a:r>
                        <a:rPr lang="es-MX" sz="800" kern="100" dirty="0">
                          <a:effectLst/>
                        </a:rPr>
                        <a:t> of </a:t>
                      </a:r>
                      <a:r>
                        <a:rPr lang="es-MX" sz="800" kern="100" dirty="0" err="1">
                          <a:effectLst/>
                        </a:rPr>
                        <a:t>wet</a:t>
                      </a:r>
                      <a:r>
                        <a:rPr lang="es-MX" sz="800" kern="100" dirty="0">
                          <a:effectLst/>
                        </a:rPr>
                        <a:t> </a:t>
                      </a:r>
                      <a:r>
                        <a:rPr lang="es-MX" sz="800" kern="100" dirty="0" err="1">
                          <a:effectLst/>
                        </a:rPr>
                        <a:t>spell</a:t>
                      </a:r>
                      <a:endParaRPr lang="es-MX" sz="800" kern="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03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800" kern="100" dirty="0">
                          <a:effectLst/>
                        </a:rPr>
                        <a:t>TN90p</a:t>
                      </a:r>
                      <a:endParaRPr lang="es-MX" sz="800" kern="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800" kern="100" dirty="0">
                          <a:effectLst/>
                        </a:rPr>
                        <a:t>% of</a:t>
                      </a:r>
                      <a:r>
                        <a:rPr lang="es-MX" sz="800" kern="100" baseline="0" dirty="0">
                          <a:effectLst/>
                        </a:rPr>
                        <a:t> </a:t>
                      </a:r>
                      <a:r>
                        <a:rPr lang="es-MX" sz="800" kern="100" baseline="0" dirty="0" err="1">
                          <a:effectLst/>
                        </a:rPr>
                        <a:t>days</a:t>
                      </a:r>
                      <a:r>
                        <a:rPr lang="es-MX" sz="800" kern="100" baseline="0" dirty="0">
                          <a:effectLst/>
                        </a:rPr>
                        <a:t> </a:t>
                      </a:r>
                      <a:r>
                        <a:rPr lang="es-MX" sz="800" kern="100" baseline="0" dirty="0" err="1">
                          <a:effectLst/>
                        </a:rPr>
                        <a:t>when</a:t>
                      </a:r>
                      <a:r>
                        <a:rPr lang="es-MX" sz="800" kern="100" baseline="0" dirty="0">
                          <a:effectLst/>
                        </a:rPr>
                        <a:t> TN&gt;90th </a:t>
                      </a:r>
                      <a:r>
                        <a:rPr lang="es-MX" sz="800" kern="100" baseline="0" dirty="0" err="1">
                          <a:effectLst/>
                        </a:rPr>
                        <a:t>percentile</a:t>
                      </a:r>
                      <a:endParaRPr lang="es-MX" sz="800" kern="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8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R95pTOT</a:t>
                      </a: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Annual total PRCP when RR&gt;95p</a:t>
                      </a:r>
                      <a:endParaRPr lang="es-MX" sz="800" kern="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800" kern="100" dirty="0">
                          <a:effectLst/>
                        </a:rPr>
                        <a:t>TX90p</a:t>
                      </a:r>
                      <a:endParaRPr lang="es-MX" sz="800" kern="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800" kern="100" dirty="0">
                          <a:effectLst/>
                        </a:rPr>
                        <a:t>% of</a:t>
                      </a:r>
                      <a:r>
                        <a:rPr lang="es-MX" sz="800" kern="100" baseline="0" dirty="0">
                          <a:effectLst/>
                        </a:rPr>
                        <a:t> </a:t>
                      </a:r>
                      <a:r>
                        <a:rPr lang="es-MX" sz="800" kern="100" baseline="0" dirty="0" err="1">
                          <a:effectLst/>
                        </a:rPr>
                        <a:t>days</a:t>
                      </a:r>
                      <a:r>
                        <a:rPr lang="es-MX" sz="800" kern="100" baseline="0" dirty="0">
                          <a:effectLst/>
                        </a:rPr>
                        <a:t> </a:t>
                      </a:r>
                      <a:r>
                        <a:rPr lang="es-MX" sz="800" kern="100" baseline="0" dirty="0" err="1">
                          <a:effectLst/>
                        </a:rPr>
                        <a:t>when</a:t>
                      </a:r>
                      <a:r>
                        <a:rPr lang="es-MX" sz="800" kern="100" baseline="0" dirty="0">
                          <a:effectLst/>
                        </a:rPr>
                        <a:t> TX&gt;90th </a:t>
                      </a:r>
                      <a:r>
                        <a:rPr lang="es-MX" sz="800" kern="100" baseline="0" dirty="0" err="1">
                          <a:effectLst/>
                        </a:rPr>
                        <a:t>percentile</a:t>
                      </a:r>
                      <a:endParaRPr lang="es-MX" sz="800" kern="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8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R99pTOT</a:t>
                      </a: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Annual total PRCP when RR&gt;99p</a:t>
                      </a:r>
                      <a:endParaRPr lang="es-MX" sz="800" kern="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906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8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800" kern="100" dirty="0">
                          <a:effectLst/>
                          <a:latin typeface="Cambria"/>
                          <a:ea typeface="MS Mincho"/>
                          <a:cs typeface="Times New Roman"/>
                        </a:rPr>
                        <a:t>---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8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PRCPTOT</a:t>
                      </a: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800" kern="100" dirty="0" err="1">
                          <a:effectLst/>
                        </a:rPr>
                        <a:t>Annual</a:t>
                      </a:r>
                      <a:r>
                        <a:rPr lang="es-MX" sz="800" kern="100" dirty="0">
                          <a:effectLst/>
                        </a:rPr>
                        <a:t> total </a:t>
                      </a:r>
                      <a:r>
                        <a:rPr lang="es-MX" sz="800" kern="100" dirty="0" err="1">
                          <a:effectLst/>
                        </a:rPr>
                        <a:t>precip</a:t>
                      </a:r>
                      <a:r>
                        <a:rPr lang="es-MX" sz="800" kern="100" dirty="0">
                          <a:effectLst/>
                        </a:rPr>
                        <a:t> in </a:t>
                      </a:r>
                      <a:r>
                        <a:rPr lang="es-MX" sz="800" kern="100" dirty="0" err="1">
                          <a:effectLst/>
                        </a:rPr>
                        <a:t>wet</a:t>
                      </a:r>
                      <a:r>
                        <a:rPr lang="es-MX" sz="800" kern="100" dirty="0">
                          <a:effectLst/>
                        </a:rPr>
                        <a:t> </a:t>
                      </a:r>
                      <a:r>
                        <a:rPr lang="es-MX" sz="800" kern="100" dirty="0" err="1">
                          <a:effectLst/>
                        </a:rPr>
                        <a:t>days</a:t>
                      </a:r>
                      <a:endParaRPr lang="es-MX" sz="800" kern="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1" name="10 CuadroTexto"/>
          <p:cNvSpPr txBox="1"/>
          <p:nvPr/>
        </p:nvSpPr>
        <p:spPr>
          <a:xfrm>
            <a:off x="4860032" y="4348612"/>
            <a:ext cx="336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27 ETCCDI Climate Change </a:t>
            </a:r>
            <a:r>
              <a:rPr lang="es-MX" dirty="0" err="1"/>
              <a:t>Indices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99811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8"/>
          <p:cNvSpPr txBox="1"/>
          <p:nvPr/>
        </p:nvSpPr>
        <p:spPr>
          <a:xfrm>
            <a:off x="1038226" y="116632"/>
            <a:ext cx="7078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Final </a:t>
            </a:r>
            <a:r>
              <a:rPr lang="es-MX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Homogenized</a:t>
            </a:r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Stations</a:t>
            </a: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5</a:t>
            </a:fld>
            <a:endParaRPr lang="es-E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980727"/>
            <a:ext cx="2915485" cy="284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017" y="980727"/>
            <a:ext cx="2869471" cy="284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8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748523"/>
              </p:ext>
            </p:extLst>
          </p:nvPr>
        </p:nvGraphicFramePr>
        <p:xfrm>
          <a:off x="107504" y="1268760"/>
          <a:ext cx="2592287" cy="22142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72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16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09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22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950" dirty="0">
                          <a:effectLst/>
                        </a:rPr>
                        <a:t> </a:t>
                      </a:r>
                      <a:endParaRPr lang="es-MX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950" dirty="0">
                          <a:effectLst/>
                        </a:rPr>
                        <a:t>Conchos</a:t>
                      </a:r>
                      <a:endParaRPr lang="es-MX" sz="1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950" dirty="0">
                          <a:effectLst/>
                        </a:rPr>
                        <a:t>(1961-1990)</a:t>
                      </a:r>
                      <a:endParaRPr lang="es-MX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950">
                          <a:effectLst/>
                        </a:rPr>
                        <a:t>Usumacinta</a:t>
                      </a:r>
                      <a:endParaRPr lang="es-MX" sz="1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950">
                          <a:effectLst/>
                        </a:rPr>
                        <a:t>(1965-1994)</a:t>
                      </a:r>
                      <a:endParaRPr lang="es-MX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950">
                          <a:effectLst/>
                        </a:rPr>
                        <a:t> </a:t>
                      </a:r>
                      <a:endParaRPr lang="es-MX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950" b="1" i="1" dirty="0" err="1">
                          <a:effectLst/>
                        </a:rPr>
                        <a:t>Temp</a:t>
                      </a:r>
                      <a:endParaRPr lang="es-MX" sz="1100" b="1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950" b="1" i="1" dirty="0" err="1">
                          <a:effectLst/>
                        </a:rPr>
                        <a:t>Precip</a:t>
                      </a:r>
                      <a:endParaRPr lang="es-MX" sz="1100" b="1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950" b="1" i="1" dirty="0" err="1">
                          <a:effectLst/>
                        </a:rPr>
                        <a:t>Temp</a:t>
                      </a:r>
                      <a:endParaRPr lang="es-MX" sz="1100" b="1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950" b="1" i="1" dirty="0" err="1">
                          <a:effectLst/>
                        </a:rPr>
                        <a:t>Precip</a:t>
                      </a:r>
                      <a:endParaRPr lang="es-MX" sz="1100" b="1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950" dirty="0">
                          <a:effectLst/>
                        </a:rPr>
                        <a:t>Total Climate </a:t>
                      </a:r>
                      <a:r>
                        <a:rPr lang="es-MX" sz="950" dirty="0" err="1">
                          <a:effectLst/>
                        </a:rPr>
                        <a:t>Stations</a:t>
                      </a:r>
                      <a:endParaRPr lang="es-MX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950" dirty="0">
                          <a:effectLst/>
                        </a:rPr>
                        <a:t>110</a:t>
                      </a:r>
                      <a:endParaRPr lang="es-MX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950">
                          <a:effectLst/>
                        </a:rPr>
                        <a:t>110</a:t>
                      </a:r>
                      <a:endParaRPr lang="es-MX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950">
                          <a:effectLst/>
                        </a:rPr>
                        <a:t>67</a:t>
                      </a:r>
                      <a:endParaRPr lang="es-MX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950">
                          <a:effectLst/>
                        </a:rPr>
                        <a:t>67</a:t>
                      </a:r>
                      <a:endParaRPr lang="es-MX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950" dirty="0" err="1">
                          <a:effectLst/>
                        </a:rPr>
                        <a:t>Stations</a:t>
                      </a:r>
                      <a:r>
                        <a:rPr lang="es-MX" sz="950" dirty="0">
                          <a:effectLst/>
                        </a:rPr>
                        <a:t> </a:t>
                      </a:r>
                      <a:r>
                        <a:rPr lang="es-MX" sz="950" dirty="0" err="1">
                          <a:effectLst/>
                        </a:rPr>
                        <a:t>with</a:t>
                      </a:r>
                      <a:r>
                        <a:rPr lang="es-MX" sz="950" dirty="0">
                          <a:effectLst/>
                        </a:rPr>
                        <a:t> QC &amp;</a:t>
                      </a:r>
                      <a:r>
                        <a:rPr lang="es-MX" sz="950" baseline="0" dirty="0">
                          <a:effectLst/>
                        </a:rPr>
                        <a:t> more </a:t>
                      </a:r>
                      <a:r>
                        <a:rPr lang="es-MX" sz="950" baseline="0" dirty="0" err="1">
                          <a:effectLst/>
                        </a:rPr>
                        <a:t>than</a:t>
                      </a:r>
                      <a:r>
                        <a:rPr lang="es-MX" sz="950" baseline="0" dirty="0">
                          <a:effectLst/>
                        </a:rPr>
                        <a:t> </a:t>
                      </a:r>
                      <a:r>
                        <a:rPr lang="es-MX" sz="950" dirty="0">
                          <a:effectLst/>
                        </a:rPr>
                        <a:t>80% of </a:t>
                      </a:r>
                      <a:r>
                        <a:rPr lang="es-MX" sz="950" dirty="0" err="1">
                          <a:effectLst/>
                        </a:rPr>
                        <a:t>the</a:t>
                      </a:r>
                      <a:r>
                        <a:rPr lang="es-MX" sz="950" dirty="0">
                          <a:effectLst/>
                        </a:rPr>
                        <a:t> data</a:t>
                      </a:r>
                      <a:endParaRPr lang="es-MX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950">
                          <a:effectLst/>
                        </a:rPr>
                        <a:t>14</a:t>
                      </a:r>
                      <a:endParaRPr lang="es-MX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950" dirty="0">
                          <a:effectLst/>
                        </a:rPr>
                        <a:t>21</a:t>
                      </a:r>
                      <a:endParaRPr lang="es-MX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950">
                          <a:effectLst/>
                        </a:rPr>
                        <a:t>22</a:t>
                      </a:r>
                      <a:endParaRPr lang="es-MX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950">
                          <a:effectLst/>
                        </a:rPr>
                        <a:t>31</a:t>
                      </a:r>
                      <a:endParaRPr lang="es-MX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950" dirty="0">
                          <a:effectLst/>
                        </a:rPr>
                        <a:t>Final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950" dirty="0" err="1">
                          <a:effectLst/>
                        </a:rPr>
                        <a:t>Homogen</a:t>
                      </a:r>
                      <a:r>
                        <a:rPr lang="es-MX" sz="950" dirty="0">
                          <a:effectLst/>
                        </a:rPr>
                        <a:t>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950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Stations</a:t>
                      </a:r>
                      <a:endParaRPr lang="es-MX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950">
                          <a:effectLst/>
                        </a:rPr>
                        <a:t>14</a:t>
                      </a:r>
                      <a:endParaRPr lang="es-MX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950" dirty="0">
                          <a:effectLst/>
                        </a:rPr>
                        <a:t>14</a:t>
                      </a:r>
                      <a:endParaRPr lang="es-MX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950">
                          <a:effectLst/>
                        </a:rPr>
                        <a:t>22</a:t>
                      </a:r>
                      <a:endParaRPr lang="es-MX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950" dirty="0">
                          <a:effectLst/>
                        </a:rPr>
                        <a:t>22</a:t>
                      </a:r>
                      <a:endParaRPr lang="es-MX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149442"/>
            <a:ext cx="3900508" cy="2663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149442"/>
            <a:ext cx="3960664" cy="2663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3066936" y="669004"/>
            <a:ext cx="1711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Conchos 110 </a:t>
            </a:r>
            <a:r>
              <a:rPr lang="es-MX" dirty="0" err="1"/>
              <a:t>sta</a:t>
            </a:r>
            <a:endParaRPr lang="es-MX" dirty="0"/>
          </a:p>
        </p:txBody>
      </p:sp>
      <p:sp>
        <p:nvSpPr>
          <p:cNvPr id="16" name="15 CuadroTexto"/>
          <p:cNvSpPr txBox="1"/>
          <p:nvPr/>
        </p:nvSpPr>
        <p:spPr>
          <a:xfrm>
            <a:off x="323528" y="3861048"/>
            <a:ext cx="1905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Usumacinta 67 </a:t>
            </a:r>
            <a:r>
              <a:rPr lang="es-MX" dirty="0" err="1"/>
              <a:t>sta</a:t>
            </a:r>
            <a:endParaRPr lang="es-MX" dirty="0"/>
          </a:p>
        </p:txBody>
      </p:sp>
      <p:sp>
        <p:nvSpPr>
          <p:cNvPr id="17" name="16 CuadroTexto"/>
          <p:cNvSpPr txBox="1"/>
          <p:nvPr/>
        </p:nvSpPr>
        <p:spPr>
          <a:xfrm>
            <a:off x="4805897" y="3861048"/>
            <a:ext cx="261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Usumacinta 22 </a:t>
            </a:r>
            <a:r>
              <a:rPr lang="es-MX" dirty="0" err="1"/>
              <a:t>homog</a:t>
            </a:r>
            <a:r>
              <a:rPr lang="es-MX" dirty="0"/>
              <a:t> </a:t>
            </a:r>
            <a:r>
              <a:rPr lang="es-MX" dirty="0" err="1"/>
              <a:t>sta</a:t>
            </a:r>
            <a:endParaRPr lang="es-MX" dirty="0"/>
          </a:p>
        </p:txBody>
      </p:sp>
      <p:sp>
        <p:nvSpPr>
          <p:cNvPr id="18" name="17 CuadroTexto"/>
          <p:cNvSpPr txBox="1"/>
          <p:nvPr/>
        </p:nvSpPr>
        <p:spPr>
          <a:xfrm>
            <a:off x="6228184" y="669004"/>
            <a:ext cx="2306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Conchos 14 </a:t>
            </a:r>
            <a:r>
              <a:rPr lang="es-MX" dirty="0" err="1"/>
              <a:t>homog</a:t>
            </a:r>
            <a:r>
              <a:rPr lang="es-MX" dirty="0"/>
              <a:t> </a:t>
            </a:r>
            <a:r>
              <a:rPr lang="es-MX" dirty="0" err="1"/>
              <a:t>sta</a:t>
            </a:r>
            <a:endParaRPr lang="es-MX" dirty="0"/>
          </a:p>
        </p:txBody>
      </p:sp>
      <p:sp>
        <p:nvSpPr>
          <p:cNvPr id="3" name="2 CuadroTexto"/>
          <p:cNvSpPr txBox="1"/>
          <p:nvPr/>
        </p:nvSpPr>
        <p:spPr>
          <a:xfrm>
            <a:off x="7629120" y="404664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1961-1990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7629120" y="3861048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1965-1994</a:t>
            </a:r>
          </a:p>
        </p:txBody>
      </p:sp>
    </p:spTree>
    <p:extLst>
      <p:ext uri="{BB962C8B-B14F-4D97-AF65-F5344CB8AC3E}">
        <p14:creationId xmlns:p14="http://schemas.microsoft.com/office/powerpoint/2010/main" val="4292539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6</a:t>
            </a:fld>
            <a:endParaRPr lang="es-ES"/>
          </a:p>
        </p:txBody>
      </p:sp>
      <p:sp>
        <p:nvSpPr>
          <p:cNvPr id="7" name="CuadroTexto 8"/>
          <p:cNvSpPr txBox="1"/>
          <p:nvPr/>
        </p:nvSpPr>
        <p:spPr>
          <a:xfrm>
            <a:off x="1038226" y="116632"/>
            <a:ext cx="7078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CCI </a:t>
            </a:r>
            <a:r>
              <a:rPr lang="es-MX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Comparison</a:t>
            </a:r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s-MX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Precipitation</a:t>
            </a: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934973"/>
            <a:ext cx="2124075" cy="276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521" y="927830"/>
            <a:ext cx="2595563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48" y="4181568"/>
            <a:ext cx="2550319" cy="2464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895" y="4163708"/>
            <a:ext cx="2493169" cy="250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12 CuadroTexto"/>
          <p:cNvSpPr txBox="1"/>
          <p:nvPr/>
        </p:nvSpPr>
        <p:spPr>
          <a:xfrm>
            <a:off x="3157753" y="683404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CWD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1019701" y="68340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CDD</a:t>
            </a:r>
          </a:p>
        </p:txBody>
      </p:sp>
      <p:sp>
        <p:nvSpPr>
          <p:cNvPr id="15" name="14 CuadroTexto"/>
          <p:cNvSpPr txBox="1"/>
          <p:nvPr/>
        </p:nvSpPr>
        <p:spPr>
          <a:xfrm>
            <a:off x="3419872" y="4191504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CWD</a:t>
            </a:r>
          </a:p>
        </p:txBody>
      </p:sp>
      <p:sp>
        <p:nvSpPr>
          <p:cNvPr id="16" name="15 CuadroTexto"/>
          <p:cNvSpPr txBox="1"/>
          <p:nvPr/>
        </p:nvSpPr>
        <p:spPr>
          <a:xfrm>
            <a:off x="755576" y="419150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CDD</a:t>
            </a:r>
          </a:p>
        </p:txBody>
      </p:sp>
      <p:graphicFrame>
        <p:nvGraphicFramePr>
          <p:cNvPr id="18" name="17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5223159"/>
              </p:ext>
            </p:extLst>
          </p:nvPr>
        </p:nvGraphicFramePr>
        <p:xfrm>
          <a:off x="5155264" y="4072480"/>
          <a:ext cx="3954456" cy="2596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6" name="Hoja de cálculo" r:id="rId8" imgW="7324655" imgH="4810057" progId="Excel.Sheet.12">
                  <p:embed/>
                </p:oleObj>
              </mc:Choice>
              <mc:Fallback>
                <p:oleObj name="Hoja de cálculo" r:id="rId8" imgW="7324655" imgH="481005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55264" y="4072480"/>
                        <a:ext cx="3954456" cy="2596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2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7902736"/>
              </p:ext>
            </p:extLst>
          </p:nvPr>
        </p:nvGraphicFramePr>
        <p:xfrm>
          <a:off x="5126464" y="1443938"/>
          <a:ext cx="3991228" cy="1749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7" name="Hoja de cálculo" r:id="rId10" imgW="7324655" imgH="3209857" progId="Excel.Sheet.12">
                  <p:embed/>
                </p:oleObj>
              </mc:Choice>
              <mc:Fallback>
                <p:oleObj name="Hoja de cálculo" r:id="rId10" imgW="7324655" imgH="320985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126464" y="1443938"/>
                        <a:ext cx="3991228" cy="17490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1 CuadroTexto"/>
          <p:cNvSpPr txBox="1"/>
          <p:nvPr/>
        </p:nvSpPr>
        <p:spPr>
          <a:xfrm>
            <a:off x="299568" y="3801552"/>
            <a:ext cx="1853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kern="100" dirty="0"/>
              <a:t>Max </a:t>
            </a:r>
            <a:r>
              <a:rPr lang="es-MX" sz="1400" kern="100" dirty="0" err="1"/>
              <a:t>length</a:t>
            </a:r>
            <a:r>
              <a:rPr lang="es-MX" sz="1400" kern="100" dirty="0"/>
              <a:t> of </a:t>
            </a:r>
            <a:r>
              <a:rPr lang="es-MX" sz="1400" kern="100" dirty="0" err="1"/>
              <a:t>dry</a:t>
            </a:r>
            <a:r>
              <a:rPr lang="es-MX" sz="1400" kern="100" dirty="0"/>
              <a:t> </a:t>
            </a:r>
            <a:r>
              <a:rPr lang="es-MX" sz="1400" kern="100" dirty="0" err="1"/>
              <a:t>spell</a:t>
            </a:r>
            <a:endParaRPr lang="es-MX" sz="1400" kern="100" dirty="0">
              <a:latin typeface="Cambria"/>
              <a:ea typeface="MS Mincho"/>
              <a:cs typeface="Times New Roman"/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2542371" y="3801552"/>
            <a:ext cx="18897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kern="100" dirty="0"/>
              <a:t>Max </a:t>
            </a:r>
            <a:r>
              <a:rPr lang="es-MX" sz="1400" kern="100" dirty="0" err="1"/>
              <a:t>length</a:t>
            </a:r>
            <a:r>
              <a:rPr lang="es-MX" sz="1400" kern="100" dirty="0"/>
              <a:t> of </a:t>
            </a:r>
            <a:r>
              <a:rPr lang="es-MX" sz="1400" kern="100" dirty="0" err="1"/>
              <a:t>wet</a:t>
            </a:r>
            <a:r>
              <a:rPr lang="es-MX" sz="1400" kern="100" dirty="0"/>
              <a:t> </a:t>
            </a:r>
            <a:r>
              <a:rPr lang="es-MX" sz="1400" kern="100" dirty="0" err="1"/>
              <a:t>spell</a:t>
            </a:r>
            <a:endParaRPr lang="es-MX" sz="1400" kern="100" dirty="0">
              <a:latin typeface="Cambria"/>
              <a:ea typeface="MS Mincho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60515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7</a:t>
            </a:fld>
            <a:endParaRPr lang="es-ES"/>
          </a:p>
        </p:txBody>
      </p:sp>
      <p:sp>
        <p:nvSpPr>
          <p:cNvPr id="7" name="CuadroTexto 8"/>
          <p:cNvSpPr txBox="1"/>
          <p:nvPr/>
        </p:nvSpPr>
        <p:spPr>
          <a:xfrm>
            <a:off x="1038226" y="116632"/>
            <a:ext cx="7078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CCI </a:t>
            </a:r>
            <a:r>
              <a:rPr lang="es-MX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Comparison</a:t>
            </a:r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s-MX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209" y="908668"/>
            <a:ext cx="2238375" cy="279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913430"/>
            <a:ext cx="1919288" cy="278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927830"/>
            <a:ext cx="2581275" cy="274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158372"/>
            <a:ext cx="2582731" cy="251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842" y="4158372"/>
            <a:ext cx="2618294" cy="251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13 CuadroTexto"/>
          <p:cNvSpPr txBox="1"/>
          <p:nvPr/>
        </p:nvSpPr>
        <p:spPr>
          <a:xfrm>
            <a:off x="3157753" y="683404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FD0</a:t>
            </a:r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854" y="4158372"/>
            <a:ext cx="2539602" cy="251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8179600" y="4495308"/>
            <a:ext cx="460382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MX" sz="800" b="1" dirty="0"/>
              <a:t>TN90P</a:t>
            </a:r>
          </a:p>
        </p:txBody>
      </p:sp>
      <p:sp>
        <p:nvSpPr>
          <p:cNvPr id="17" name="16 CuadroTexto"/>
          <p:cNvSpPr txBox="1"/>
          <p:nvPr/>
        </p:nvSpPr>
        <p:spPr>
          <a:xfrm>
            <a:off x="5076056" y="684008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TX90p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21444"/>
            <a:ext cx="2233613" cy="279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18 CuadroTexto"/>
          <p:cNvSpPr txBox="1"/>
          <p:nvPr/>
        </p:nvSpPr>
        <p:spPr>
          <a:xfrm>
            <a:off x="1019701" y="68340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SU25</a:t>
            </a:r>
          </a:p>
        </p:txBody>
      </p:sp>
      <p:sp>
        <p:nvSpPr>
          <p:cNvPr id="20" name="19 CuadroTexto"/>
          <p:cNvSpPr txBox="1"/>
          <p:nvPr/>
        </p:nvSpPr>
        <p:spPr>
          <a:xfrm>
            <a:off x="7020170" y="683404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TN90p</a:t>
            </a:r>
          </a:p>
        </p:txBody>
      </p:sp>
      <p:sp>
        <p:nvSpPr>
          <p:cNvPr id="21" name="20 CuadroTexto"/>
          <p:cNvSpPr txBox="1"/>
          <p:nvPr/>
        </p:nvSpPr>
        <p:spPr>
          <a:xfrm>
            <a:off x="4087063" y="4283804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TX90p</a:t>
            </a:r>
          </a:p>
        </p:txBody>
      </p:sp>
      <p:sp>
        <p:nvSpPr>
          <p:cNvPr id="22" name="21 CuadroTexto"/>
          <p:cNvSpPr txBox="1"/>
          <p:nvPr/>
        </p:nvSpPr>
        <p:spPr>
          <a:xfrm>
            <a:off x="1038226" y="42832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SU25</a:t>
            </a:r>
          </a:p>
        </p:txBody>
      </p:sp>
      <p:sp>
        <p:nvSpPr>
          <p:cNvPr id="23" name="22 CuadroTexto"/>
          <p:cNvSpPr txBox="1"/>
          <p:nvPr/>
        </p:nvSpPr>
        <p:spPr>
          <a:xfrm>
            <a:off x="7038695" y="4283200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TN90p</a:t>
            </a:r>
          </a:p>
        </p:txBody>
      </p:sp>
      <p:sp>
        <p:nvSpPr>
          <p:cNvPr id="24" name="23 CuadroTexto"/>
          <p:cNvSpPr txBox="1"/>
          <p:nvPr/>
        </p:nvSpPr>
        <p:spPr>
          <a:xfrm>
            <a:off x="640753" y="3818199"/>
            <a:ext cx="1167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kern="100" dirty="0" err="1"/>
              <a:t>Summer</a:t>
            </a:r>
            <a:r>
              <a:rPr lang="es-MX" sz="1400" kern="100" dirty="0"/>
              <a:t> </a:t>
            </a:r>
            <a:r>
              <a:rPr lang="es-MX" sz="1400" kern="100" dirty="0" err="1"/>
              <a:t>days</a:t>
            </a:r>
            <a:endParaRPr lang="es-MX" sz="1400" kern="100" dirty="0">
              <a:latin typeface="Cambria"/>
              <a:ea typeface="MS Mincho"/>
              <a:cs typeface="Times New Roman"/>
            </a:endParaRPr>
          </a:p>
        </p:txBody>
      </p:sp>
      <p:sp>
        <p:nvSpPr>
          <p:cNvPr id="25" name="24 CuadroTexto"/>
          <p:cNvSpPr txBox="1"/>
          <p:nvPr/>
        </p:nvSpPr>
        <p:spPr>
          <a:xfrm>
            <a:off x="2973535" y="3594616"/>
            <a:ext cx="918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kern="100" dirty="0" err="1"/>
              <a:t>Frost</a:t>
            </a:r>
            <a:r>
              <a:rPr lang="es-MX" sz="1400" kern="100" dirty="0"/>
              <a:t> </a:t>
            </a:r>
            <a:r>
              <a:rPr lang="es-MX" sz="1400" kern="100" dirty="0" err="1"/>
              <a:t>days</a:t>
            </a:r>
            <a:endParaRPr lang="es-MX" sz="1400" kern="100" dirty="0">
              <a:latin typeface="Cambria"/>
              <a:ea typeface="MS Mincho"/>
              <a:cs typeface="Times New Roman"/>
            </a:endParaRPr>
          </a:p>
        </p:txBody>
      </p:sp>
      <p:sp>
        <p:nvSpPr>
          <p:cNvPr id="26" name="25 CuadroTexto"/>
          <p:cNvSpPr txBox="1"/>
          <p:nvPr/>
        </p:nvSpPr>
        <p:spPr>
          <a:xfrm>
            <a:off x="4677454" y="3686143"/>
            <a:ext cx="1570173" cy="5878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s-MX" sz="1400" kern="100" dirty="0"/>
              <a:t>% of </a:t>
            </a:r>
            <a:r>
              <a:rPr lang="es-MX" sz="1400" kern="100" dirty="0" err="1"/>
              <a:t>days</a:t>
            </a:r>
            <a:r>
              <a:rPr lang="es-MX" sz="1400" kern="100" dirty="0"/>
              <a:t> </a:t>
            </a:r>
            <a:r>
              <a:rPr lang="es-MX" sz="1400" kern="100" dirty="0" err="1"/>
              <a:t>when</a:t>
            </a:r>
            <a:r>
              <a:rPr lang="es-MX" sz="1400" kern="100" dirty="0"/>
              <a:t> 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s-MX" sz="1400" kern="100" dirty="0"/>
              <a:t>TX&gt;90th </a:t>
            </a:r>
            <a:r>
              <a:rPr lang="es-MX" sz="1400" kern="100" dirty="0" err="1"/>
              <a:t>percentile</a:t>
            </a:r>
            <a:endParaRPr lang="es-MX" sz="1400" kern="100" dirty="0">
              <a:latin typeface="Cambria"/>
              <a:ea typeface="MS Mincho"/>
              <a:cs typeface="Times New Roman"/>
            </a:endParaRPr>
          </a:p>
        </p:txBody>
      </p:sp>
      <p:sp>
        <p:nvSpPr>
          <p:cNvPr id="27" name="26 CuadroTexto"/>
          <p:cNvSpPr txBox="1"/>
          <p:nvPr/>
        </p:nvSpPr>
        <p:spPr>
          <a:xfrm>
            <a:off x="6624773" y="3699493"/>
            <a:ext cx="1592616" cy="5878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s-MX" sz="1400" kern="100" dirty="0"/>
              <a:t>% of </a:t>
            </a:r>
            <a:r>
              <a:rPr lang="es-MX" sz="1400" kern="100" dirty="0" err="1"/>
              <a:t>days</a:t>
            </a:r>
            <a:r>
              <a:rPr lang="es-MX" sz="1400" kern="100" dirty="0"/>
              <a:t> </a:t>
            </a:r>
            <a:r>
              <a:rPr lang="es-MX" sz="1400" kern="100" dirty="0" err="1"/>
              <a:t>when</a:t>
            </a:r>
            <a:r>
              <a:rPr lang="es-MX" sz="1400" kern="100" dirty="0"/>
              <a:t> 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s-MX" sz="1400" kern="100" dirty="0"/>
              <a:t>TN&gt;90th </a:t>
            </a:r>
            <a:r>
              <a:rPr lang="es-MX" sz="1400" kern="100" dirty="0" err="1"/>
              <a:t>percentile</a:t>
            </a:r>
            <a:endParaRPr lang="es-MX" sz="1400" kern="100" dirty="0">
              <a:latin typeface="Cambria"/>
              <a:ea typeface="MS Mincho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62716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8</a:t>
            </a:fld>
            <a:endParaRPr lang="es-E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381" y="764505"/>
            <a:ext cx="3047619" cy="6095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762761"/>
            <a:ext cx="3047619" cy="6095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5 Rectángulo"/>
              <p:cNvSpPr/>
              <p:nvPr/>
            </p:nvSpPr>
            <p:spPr>
              <a:xfrm>
                <a:off x="679103" y="3652224"/>
                <a:ext cx="1591718" cy="4460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1200" b="0" i="1" smtClean="0">
                          <a:latin typeface="Cambria Math"/>
                        </a:rPr>
                        <m:t>%</m:t>
                      </m:r>
                      <m:r>
                        <a:rPr lang="es-ES" sz="12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s-ES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2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s-ES" sz="12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s-ES" sz="12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s-ES" sz="1200" i="1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s-ES" sz="12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s-ES" sz="120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s-ES" sz="12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s-ES" sz="1200" i="1"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s-ES" sz="1200" i="1">
                          <a:latin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es-MX" sz="1200" dirty="0"/>
              </a:p>
            </p:txBody>
          </p:sp>
        </mc:Choice>
        <mc:Fallback xmlns="">
          <p:sp>
            <p:nvSpPr>
              <p:cNvPr id="6" name="5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03" y="3652224"/>
                <a:ext cx="1591718" cy="446020"/>
              </a:xfrm>
              <a:prstGeom prst="rect">
                <a:avLst/>
              </a:prstGeom>
              <a:blipFill rotWithShape="1">
                <a:blip r:embed="rId4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6 CuadroTexto"/>
          <p:cNvSpPr txBox="1"/>
          <p:nvPr/>
        </p:nvSpPr>
        <p:spPr>
          <a:xfrm>
            <a:off x="107504" y="4293096"/>
            <a:ext cx="28679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s-MX" sz="1200" dirty="0">
                <a:solidFill>
                  <a:prstClr val="black"/>
                </a:solidFill>
              </a:rPr>
              <a:t>%</a:t>
            </a:r>
            <a:r>
              <a:rPr lang="es-MX" sz="1200" i="1" dirty="0">
                <a:solidFill>
                  <a:prstClr val="black"/>
                </a:solidFill>
              </a:rPr>
              <a:t>r</a:t>
            </a:r>
            <a:r>
              <a:rPr lang="es-MX" sz="1200" dirty="0">
                <a:solidFill>
                  <a:prstClr val="black"/>
                </a:solidFill>
              </a:rPr>
              <a:t> &gt; 0 (</a:t>
            </a:r>
            <a:r>
              <a:rPr lang="es-MX" sz="1200" dirty="0" err="1">
                <a:solidFill>
                  <a:prstClr val="black"/>
                </a:solidFill>
              </a:rPr>
              <a:t>purple</a:t>
            </a:r>
            <a:r>
              <a:rPr lang="es-MX" sz="1200" dirty="0">
                <a:solidFill>
                  <a:prstClr val="black"/>
                </a:solidFill>
              </a:rPr>
              <a:t>) </a:t>
            </a:r>
            <a:r>
              <a:rPr lang="es-MX" sz="1200" dirty="0">
                <a:solidFill>
                  <a:prstClr val="black"/>
                </a:solidFill>
                <a:sym typeface="Wingdings" panose="05000000000000000000" pitchFamily="2" charset="2"/>
              </a:rPr>
              <a:t> </a:t>
            </a:r>
            <a:r>
              <a:rPr lang="es-MX" sz="1200" dirty="0" err="1">
                <a:solidFill>
                  <a:prstClr val="black"/>
                </a:solidFill>
                <a:sym typeface="Wingdings" panose="05000000000000000000" pitchFamily="2" charset="2"/>
              </a:rPr>
              <a:t>recent</a:t>
            </a:r>
            <a:r>
              <a:rPr lang="es-MX" sz="120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es-MX" sz="1200" dirty="0" err="1">
                <a:solidFill>
                  <a:prstClr val="black"/>
                </a:solidFill>
                <a:sym typeface="Wingdings" panose="05000000000000000000" pitchFamily="2" charset="2"/>
              </a:rPr>
              <a:t>period</a:t>
            </a:r>
            <a:r>
              <a:rPr lang="es-MX" sz="120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es-MX" sz="1200" dirty="0" err="1">
                <a:solidFill>
                  <a:prstClr val="black"/>
                </a:solidFill>
                <a:sym typeface="Wingdings" panose="05000000000000000000" pitchFamily="2" charset="2"/>
              </a:rPr>
              <a:t>dominates</a:t>
            </a:r>
            <a:endParaRPr lang="es-MX" sz="1200" dirty="0">
              <a:solidFill>
                <a:prstClr val="black"/>
              </a:solidFill>
              <a:sym typeface="Wingdings" panose="05000000000000000000" pitchFamily="2" charset="2"/>
            </a:endParaRPr>
          </a:p>
          <a:p>
            <a:pPr lvl="0"/>
            <a:r>
              <a:rPr lang="es-MX" sz="1200" dirty="0">
                <a:solidFill>
                  <a:prstClr val="black"/>
                </a:solidFill>
                <a:sym typeface="Wingdings" panose="05000000000000000000" pitchFamily="2" charset="2"/>
              </a:rPr>
              <a:t>	  (1985-2008)</a:t>
            </a:r>
          </a:p>
          <a:p>
            <a:pPr lvl="0"/>
            <a:r>
              <a:rPr lang="es-MX" sz="1200" dirty="0">
                <a:solidFill>
                  <a:prstClr val="black"/>
                </a:solidFill>
              </a:rPr>
              <a:t>%</a:t>
            </a:r>
            <a:r>
              <a:rPr lang="es-MX" sz="1200" i="1" dirty="0">
                <a:solidFill>
                  <a:prstClr val="black"/>
                </a:solidFill>
              </a:rPr>
              <a:t>r</a:t>
            </a:r>
            <a:r>
              <a:rPr lang="es-MX" sz="1200" dirty="0">
                <a:solidFill>
                  <a:prstClr val="black"/>
                </a:solidFill>
              </a:rPr>
              <a:t> &lt; 0 (</a:t>
            </a:r>
            <a:r>
              <a:rPr lang="es-MX" sz="1200" dirty="0" err="1">
                <a:solidFill>
                  <a:prstClr val="black"/>
                </a:solidFill>
              </a:rPr>
              <a:t>emerald</a:t>
            </a:r>
            <a:r>
              <a:rPr lang="es-MX" sz="1200" dirty="0">
                <a:solidFill>
                  <a:prstClr val="black"/>
                </a:solidFill>
              </a:rPr>
              <a:t>) </a:t>
            </a:r>
            <a:r>
              <a:rPr lang="es-MX" sz="1200" dirty="0">
                <a:solidFill>
                  <a:prstClr val="black"/>
                </a:solidFill>
                <a:sym typeface="Wingdings" panose="05000000000000000000" pitchFamily="2" charset="2"/>
              </a:rPr>
              <a:t> </a:t>
            </a:r>
            <a:r>
              <a:rPr lang="es-MX" sz="1200" dirty="0" err="1">
                <a:solidFill>
                  <a:prstClr val="black"/>
                </a:solidFill>
                <a:sym typeface="Wingdings" panose="05000000000000000000" pitchFamily="2" charset="2"/>
              </a:rPr>
              <a:t>old</a:t>
            </a:r>
            <a:r>
              <a:rPr lang="es-MX" sz="120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es-MX" sz="1200" dirty="0" err="1">
                <a:solidFill>
                  <a:prstClr val="black"/>
                </a:solidFill>
                <a:sym typeface="Wingdings" panose="05000000000000000000" pitchFamily="2" charset="2"/>
              </a:rPr>
              <a:t>period</a:t>
            </a:r>
            <a:r>
              <a:rPr lang="es-MX" sz="120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es-MX" sz="1200" dirty="0" err="1">
                <a:solidFill>
                  <a:prstClr val="black"/>
                </a:solidFill>
                <a:sym typeface="Wingdings" panose="05000000000000000000" pitchFamily="2" charset="2"/>
              </a:rPr>
              <a:t>dominates</a:t>
            </a:r>
            <a:endParaRPr lang="es-MX" sz="1200" dirty="0">
              <a:solidFill>
                <a:prstClr val="black"/>
              </a:solidFill>
              <a:sym typeface="Wingdings" panose="05000000000000000000" pitchFamily="2" charset="2"/>
            </a:endParaRPr>
          </a:p>
          <a:p>
            <a:pPr lvl="0"/>
            <a:r>
              <a:rPr lang="es-MX" sz="1200" dirty="0">
                <a:solidFill>
                  <a:prstClr val="black"/>
                </a:solidFill>
                <a:sym typeface="Wingdings" panose="05000000000000000000" pitchFamily="2" charset="2"/>
              </a:rPr>
              <a:t>	  (1961-1984)</a:t>
            </a:r>
            <a:endParaRPr lang="es-MX" sz="1200" dirty="0"/>
          </a:p>
        </p:txBody>
      </p:sp>
      <p:graphicFrame>
        <p:nvGraphicFramePr>
          <p:cNvPr id="2" name="1 Tabla"/>
          <p:cNvGraphicFramePr>
            <a:graphicFrameLocks noGrp="1"/>
          </p:cNvGraphicFramePr>
          <p:nvPr>
            <p:extLst/>
          </p:nvPr>
        </p:nvGraphicFramePr>
        <p:xfrm>
          <a:off x="57096" y="963552"/>
          <a:ext cx="2988369" cy="2590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53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47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96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5503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SPI</a:t>
                      </a:r>
                      <a:endParaRPr lang="es-MX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Category</a:t>
                      </a:r>
                      <a:endParaRPr lang="es-MX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 err="1">
                          <a:effectLst/>
                        </a:rPr>
                        <a:t>Probability</a:t>
                      </a:r>
                      <a:endParaRPr lang="es-MX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503"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≥ 2.0</a:t>
                      </a:r>
                      <a:endParaRPr lang="es-MX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extremely wet (ew)</a:t>
                      </a:r>
                      <a:endParaRPr lang="es-MX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0.023</a:t>
                      </a:r>
                      <a:endParaRPr lang="es-MX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503"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1.5 to 1.99</a:t>
                      </a:r>
                      <a:endParaRPr lang="es-MX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severely wet (sw)</a:t>
                      </a:r>
                      <a:endParaRPr lang="es-MX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0.044</a:t>
                      </a:r>
                      <a:endParaRPr lang="es-MX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503"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1.0 to 1.49</a:t>
                      </a:r>
                      <a:endParaRPr lang="es-MX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moderately wet (mw)</a:t>
                      </a:r>
                      <a:endParaRPr lang="es-MX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0.092</a:t>
                      </a:r>
                      <a:endParaRPr lang="es-MX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503"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-0.99 to 0.99</a:t>
                      </a:r>
                      <a:endParaRPr lang="es-MX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 err="1">
                          <a:effectLst/>
                        </a:rPr>
                        <a:t>approx</a:t>
                      </a:r>
                      <a:r>
                        <a:rPr lang="es-MX" sz="1000" dirty="0">
                          <a:effectLst/>
                        </a:rPr>
                        <a:t> normal (</a:t>
                      </a:r>
                      <a:r>
                        <a:rPr lang="es-MX" sz="1000" dirty="0" err="1">
                          <a:effectLst/>
                        </a:rPr>
                        <a:t>an</a:t>
                      </a:r>
                      <a:r>
                        <a:rPr lang="es-MX" sz="1000" dirty="0">
                          <a:effectLst/>
                        </a:rPr>
                        <a:t>) </a:t>
                      </a:r>
                      <a:endParaRPr lang="es-MX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0.682</a:t>
                      </a:r>
                      <a:endParaRPr lang="es-MX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503"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-1.0 to -1.49</a:t>
                      </a:r>
                      <a:endParaRPr lang="es-MX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moderately dry (md)</a:t>
                      </a:r>
                      <a:endParaRPr lang="es-MX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0.092</a:t>
                      </a:r>
                      <a:endParaRPr lang="es-MX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5503"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-1.5 to -1.99</a:t>
                      </a:r>
                      <a:endParaRPr lang="es-MX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severely dry (sd)</a:t>
                      </a:r>
                      <a:endParaRPr lang="es-MX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0.044</a:t>
                      </a:r>
                      <a:endParaRPr lang="es-MX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5503"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≤ -2</a:t>
                      </a:r>
                      <a:endParaRPr lang="es-MX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extremely dry (ed)</a:t>
                      </a:r>
                      <a:endParaRPr lang="es-MX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0.023</a:t>
                      </a:r>
                      <a:endParaRPr lang="es-MX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2 CuadroTexto"/>
          <p:cNvSpPr txBox="1"/>
          <p:nvPr/>
        </p:nvSpPr>
        <p:spPr>
          <a:xfrm>
            <a:off x="5515304" y="703729"/>
            <a:ext cx="3762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dirty="0" err="1"/>
              <a:t>ew</a:t>
            </a:r>
            <a:endParaRPr lang="es-MX" sz="1200" b="1" dirty="0"/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005" y="5391100"/>
            <a:ext cx="6229411" cy="1422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13 CuadroTexto"/>
          <p:cNvSpPr txBox="1"/>
          <p:nvPr/>
        </p:nvSpPr>
        <p:spPr>
          <a:xfrm>
            <a:off x="5025648" y="6431728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1985</a:t>
            </a:r>
          </a:p>
        </p:txBody>
      </p:sp>
      <p:cxnSp>
        <p:nvCxnSpPr>
          <p:cNvPr id="8" name="7 Conector recto de flecha"/>
          <p:cNvCxnSpPr/>
          <p:nvPr/>
        </p:nvCxnSpPr>
        <p:spPr>
          <a:xfrm>
            <a:off x="2483768" y="5423620"/>
            <a:ext cx="2791307" cy="0"/>
          </a:xfrm>
          <a:prstGeom prst="straightConnector1">
            <a:avLst/>
          </a:prstGeom>
          <a:ln w="38100">
            <a:solidFill>
              <a:srgbClr val="2F4F4F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17 Conector recto de flecha"/>
          <p:cNvCxnSpPr/>
          <p:nvPr/>
        </p:nvCxnSpPr>
        <p:spPr>
          <a:xfrm>
            <a:off x="5275075" y="5423620"/>
            <a:ext cx="2791307" cy="0"/>
          </a:xfrm>
          <a:prstGeom prst="straightConnector1">
            <a:avLst/>
          </a:prstGeom>
          <a:ln w="38100">
            <a:solidFill>
              <a:srgbClr val="614DA5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8"/>
          <p:cNvSpPr txBox="1"/>
          <p:nvPr/>
        </p:nvSpPr>
        <p:spPr>
          <a:xfrm>
            <a:off x="1038226" y="116632"/>
            <a:ext cx="7078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SPI-12 </a:t>
            </a:r>
            <a:r>
              <a:rPr lang="es-MX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Comparison</a:t>
            </a: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3635604" y="5356724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 err="1">
                <a:solidFill>
                  <a:srgbClr val="2F4F4F"/>
                </a:solidFill>
              </a:rPr>
              <a:t>old</a:t>
            </a:r>
            <a:endParaRPr lang="es-MX" b="1" dirty="0">
              <a:solidFill>
                <a:srgbClr val="2F4F4F"/>
              </a:solidFill>
            </a:endParaRPr>
          </a:p>
        </p:txBody>
      </p:sp>
      <p:sp>
        <p:nvSpPr>
          <p:cNvPr id="21" name="20 CuadroTexto"/>
          <p:cNvSpPr txBox="1"/>
          <p:nvPr/>
        </p:nvSpPr>
        <p:spPr>
          <a:xfrm>
            <a:off x="6434383" y="5356724"/>
            <a:ext cx="792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 err="1">
                <a:solidFill>
                  <a:srgbClr val="614DA5"/>
                </a:solidFill>
              </a:rPr>
              <a:t>recent</a:t>
            </a:r>
            <a:endParaRPr lang="es-MX" b="1" dirty="0">
              <a:solidFill>
                <a:srgbClr val="614DA5"/>
              </a:solidFill>
            </a:endParaRPr>
          </a:p>
        </p:txBody>
      </p:sp>
      <p:sp>
        <p:nvSpPr>
          <p:cNvPr id="22" name="21 CuadroTexto"/>
          <p:cNvSpPr txBox="1"/>
          <p:nvPr/>
        </p:nvSpPr>
        <p:spPr>
          <a:xfrm>
            <a:off x="4003104" y="70135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dirty="0" err="1"/>
              <a:t>ed</a:t>
            </a:r>
            <a:endParaRPr lang="es-MX" sz="1200" b="1" dirty="0"/>
          </a:p>
        </p:txBody>
      </p:sp>
      <p:sp>
        <p:nvSpPr>
          <p:cNvPr id="23" name="22 CuadroTexto"/>
          <p:cNvSpPr txBox="1"/>
          <p:nvPr/>
        </p:nvSpPr>
        <p:spPr>
          <a:xfrm>
            <a:off x="5515304" y="2228835"/>
            <a:ext cx="360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dirty="0" err="1"/>
              <a:t>sw</a:t>
            </a:r>
            <a:endParaRPr lang="es-MX" sz="1200" b="1" dirty="0"/>
          </a:p>
        </p:txBody>
      </p:sp>
      <p:sp>
        <p:nvSpPr>
          <p:cNvPr id="24" name="23 CuadroTexto"/>
          <p:cNvSpPr txBox="1"/>
          <p:nvPr/>
        </p:nvSpPr>
        <p:spPr>
          <a:xfrm>
            <a:off x="4003104" y="2226464"/>
            <a:ext cx="328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dirty="0" err="1"/>
              <a:t>sd</a:t>
            </a:r>
            <a:endParaRPr lang="es-MX" sz="1200" b="1" dirty="0"/>
          </a:p>
        </p:txBody>
      </p:sp>
      <p:sp>
        <p:nvSpPr>
          <p:cNvPr id="16" name="15 CuadroTexto"/>
          <p:cNvSpPr txBox="1"/>
          <p:nvPr/>
        </p:nvSpPr>
        <p:spPr>
          <a:xfrm>
            <a:off x="395536" y="5517232"/>
            <a:ext cx="15488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/>
              <a:t>Conchos </a:t>
            </a:r>
            <a:r>
              <a:rPr lang="es-MX" b="1" dirty="0" err="1"/>
              <a:t>basin</a:t>
            </a:r>
            <a:endParaRPr lang="es-MX" b="1" dirty="0"/>
          </a:p>
          <a:p>
            <a:r>
              <a:rPr lang="es-MX" i="1" dirty="0" err="1"/>
              <a:t>Avg</a:t>
            </a:r>
            <a:r>
              <a:rPr lang="es-MX" i="1" dirty="0"/>
              <a:t> SPI-12</a:t>
            </a:r>
          </a:p>
          <a:p>
            <a:r>
              <a:rPr lang="es-MX" dirty="0"/>
              <a:t>1961-2008</a:t>
            </a:r>
          </a:p>
        </p:txBody>
      </p:sp>
      <p:sp>
        <p:nvSpPr>
          <p:cNvPr id="26" name="25 CuadroTexto"/>
          <p:cNvSpPr txBox="1"/>
          <p:nvPr/>
        </p:nvSpPr>
        <p:spPr>
          <a:xfrm>
            <a:off x="5515304" y="3758762"/>
            <a:ext cx="4238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dirty="0" err="1"/>
              <a:t>mw</a:t>
            </a:r>
            <a:endParaRPr lang="es-MX" sz="1200" b="1" dirty="0"/>
          </a:p>
        </p:txBody>
      </p:sp>
      <p:sp>
        <p:nvSpPr>
          <p:cNvPr id="27" name="26 CuadroTexto"/>
          <p:cNvSpPr txBox="1"/>
          <p:nvPr/>
        </p:nvSpPr>
        <p:spPr>
          <a:xfrm>
            <a:off x="4003104" y="3756391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dirty="0"/>
              <a:t>md</a:t>
            </a:r>
          </a:p>
        </p:txBody>
      </p:sp>
      <p:sp>
        <p:nvSpPr>
          <p:cNvPr id="30" name="29 CuadroTexto"/>
          <p:cNvSpPr txBox="1"/>
          <p:nvPr/>
        </p:nvSpPr>
        <p:spPr>
          <a:xfrm>
            <a:off x="8633280" y="709467"/>
            <a:ext cx="3762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dirty="0" err="1"/>
              <a:t>ew</a:t>
            </a:r>
            <a:endParaRPr lang="es-MX" sz="1200" b="1" dirty="0"/>
          </a:p>
        </p:txBody>
      </p:sp>
      <p:sp>
        <p:nvSpPr>
          <p:cNvPr id="31" name="30 CuadroTexto"/>
          <p:cNvSpPr txBox="1"/>
          <p:nvPr/>
        </p:nvSpPr>
        <p:spPr>
          <a:xfrm>
            <a:off x="7121080" y="70709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dirty="0" err="1"/>
              <a:t>ed</a:t>
            </a:r>
            <a:endParaRPr lang="es-MX" sz="1200" b="1" dirty="0"/>
          </a:p>
        </p:txBody>
      </p:sp>
      <p:sp>
        <p:nvSpPr>
          <p:cNvPr id="32" name="31 CuadroTexto"/>
          <p:cNvSpPr txBox="1"/>
          <p:nvPr/>
        </p:nvSpPr>
        <p:spPr>
          <a:xfrm>
            <a:off x="8633280" y="2234573"/>
            <a:ext cx="360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dirty="0" err="1"/>
              <a:t>sw</a:t>
            </a:r>
            <a:endParaRPr lang="es-MX" sz="1200" b="1" dirty="0"/>
          </a:p>
        </p:txBody>
      </p:sp>
      <p:sp>
        <p:nvSpPr>
          <p:cNvPr id="33" name="32 CuadroTexto"/>
          <p:cNvSpPr txBox="1"/>
          <p:nvPr/>
        </p:nvSpPr>
        <p:spPr>
          <a:xfrm>
            <a:off x="7121080" y="2232202"/>
            <a:ext cx="328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dirty="0" err="1"/>
              <a:t>sd</a:t>
            </a:r>
            <a:endParaRPr lang="es-MX" sz="1200" b="1" dirty="0"/>
          </a:p>
        </p:txBody>
      </p:sp>
      <p:sp>
        <p:nvSpPr>
          <p:cNvPr id="34" name="33 CuadroTexto"/>
          <p:cNvSpPr txBox="1"/>
          <p:nvPr/>
        </p:nvSpPr>
        <p:spPr>
          <a:xfrm>
            <a:off x="8633280" y="3764500"/>
            <a:ext cx="4238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dirty="0" err="1"/>
              <a:t>mw</a:t>
            </a:r>
            <a:endParaRPr lang="es-MX" sz="1200" b="1" dirty="0"/>
          </a:p>
        </p:txBody>
      </p:sp>
      <p:sp>
        <p:nvSpPr>
          <p:cNvPr id="35" name="34 CuadroTexto"/>
          <p:cNvSpPr txBox="1"/>
          <p:nvPr/>
        </p:nvSpPr>
        <p:spPr>
          <a:xfrm>
            <a:off x="7121080" y="376212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dirty="0"/>
              <a:t>md</a:t>
            </a:r>
          </a:p>
        </p:txBody>
      </p:sp>
      <p:sp>
        <p:nvSpPr>
          <p:cNvPr id="17" name="16 CuadroTexto"/>
          <p:cNvSpPr txBox="1"/>
          <p:nvPr/>
        </p:nvSpPr>
        <p:spPr>
          <a:xfrm>
            <a:off x="4211960" y="539388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/>
              <a:t>Conchos</a:t>
            </a:r>
          </a:p>
        </p:txBody>
      </p:sp>
      <p:sp>
        <p:nvSpPr>
          <p:cNvPr id="37" name="36 CuadroTexto"/>
          <p:cNvSpPr txBox="1"/>
          <p:nvPr/>
        </p:nvSpPr>
        <p:spPr>
          <a:xfrm>
            <a:off x="7308304" y="539388"/>
            <a:ext cx="1316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/>
              <a:t>Usumacinta</a:t>
            </a:r>
          </a:p>
        </p:txBody>
      </p:sp>
      <p:cxnSp>
        <p:nvCxnSpPr>
          <p:cNvPr id="25" name="24 Conector recto"/>
          <p:cNvCxnSpPr/>
          <p:nvPr/>
        </p:nvCxnSpPr>
        <p:spPr>
          <a:xfrm>
            <a:off x="6035443" y="639852"/>
            <a:ext cx="0" cy="4589348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40 CuadroTexto"/>
          <p:cNvSpPr txBox="1"/>
          <p:nvPr/>
        </p:nvSpPr>
        <p:spPr>
          <a:xfrm>
            <a:off x="4355976" y="2338313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dirty="0"/>
              <a:t>100</a:t>
            </a:r>
          </a:p>
        </p:txBody>
      </p:sp>
      <p:sp>
        <p:nvSpPr>
          <p:cNvPr id="42" name="41 CuadroTexto"/>
          <p:cNvSpPr txBox="1"/>
          <p:nvPr/>
        </p:nvSpPr>
        <p:spPr>
          <a:xfrm>
            <a:off x="4319968" y="3429000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dirty="0"/>
              <a:t>-100</a:t>
            </a:r>
          </a:p>
        </p:txBody>
      </p:sp>
      <p:sp>
        <p:nvSpPr>
          <p:cNvPr id="43" name="42 CuadroTexto"/>
          <p:cNvSpPr txBox="1"/>
          <p:nvPr/>
        </p:nvSpPr>
        <p:spPr>
          <a:xfrm>
            <a:off x="7471260" y="2334946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dirty="0"/>
              <a:t>100</a:t>
            </a:r>
          </a:p>
        </p:txBody>
      </p:sp>
      <p:sp>
        <p:nvSpPr>
          <p:cNvPr id="44" name="43 CuadroTexto"/>
          <p:cNvSpPr txBox="1"/>
          <p:nvPr/>
        </p:nvSpPr>
        <p:spPr>
          <a:xfrm>
            <a:off x="7431543" y="3425633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dirty="0"/>
              <a:t>-100</a:t>
            </a:r>
          </a:p>
        </p:txBody>
      </p:sp>
      <p:sp>
        <p:nvSpPr>
          <p:cNvPr id="45" name="44 CuadroTexto"/>
          <p:cNvSpPr txBox="1"/>
          <p:nvPr/>
        </p:nvSpPr>
        <p:spPr>
          <a:xfrm>
            <a:off x="4337594" y="288173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dirty="0"/>
              <a:t>0</a:t>
            </a:r>
          </a:p>
        </p:txBody>
      </p:sp>
      <p:sp>
        <p:nvSpPr>
          <p:cNvPr id="46" name="45 CuadroTexto"/>
          <p:cNvSpPr txBox="1"/>
          <p:nvPr/>
        </p:nvSpPr>
        <p:spPr>
          <a:xfrm>
            <a:off x="7453236" y="288174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290127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4CE1006-C4BA-4369-B6C2-232EAD01AA58}"/>
              </a:ext>
            </a:extLst>
          </p:cNvPr>
          <p:cNvSpPr/>
          <p:nvPr/>
        </p:nvSpPr>
        <p:spPr>
          <a:xfrm>
            <a:off x="657908" y="1121831"/>
            <a:ext cx="7848872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s-MX" sz="2000" dirty="0" err="1"/>
              <a:t>Unfortunately</a:t>
            </a:r>
            <a:r>
              <a:rPr lang="es-MX" sz="2000" dirty="0"/>
              <a:t>, Mexico has </a:t>
            </a:r>
            <a:r>
              <a:rPr lang="es-MX" sz="2000" dirty="0" err="1"/>
              <a:t>not</a:t>
            </a:r>
            <a:r>
              <a:rPr lang="es-MX" sz="2000" dirty="0"/>
              <a:t> done a </a:t>
            </a:r>
            <a:r>
              <a:rPr lang="es-MX" sz="2000" dirty="0" err="1"/>
              <a:t>good</a:t>
            </a:r>
            <a:r>
              <a:rPr lang="es-MX" sz="2000" dirty="0"/>
              <a:t> </a:t>
            </a:r>
            <a:r>
              <a:rPr lang="es-MX" sz="2000" dirty="0" err="1"/>
              <a:t>job</a:t>
            </a:r>
            <a:r>
              <a:rPr lang="es-MX" sz="2000" dirty="0"/>
              <a:t> on </a:t>
            </a:r>
            <a:r>
              <a:rPr lang="es-MX" sz="2000" dirty="0" err="1"/>
              <a:t>maintaining</a:t>
            </a:r>
            <a:r>
              <a:rPr lang="es-MX" sz="2000" dirty="0"/>
              <a:t> and </a:t>
            </a:r>
            <a:r>
              <a:rPr lang="es-MX" sz="2000" dirty="0" err="1"/>
              <a:t>calibrating</a:t>
            </a:r>
            <a:r>
              <a:rPr lang="es-MX" sz="2000" dirty="0"/>
              <a:t> </a:t>
            </a:r>
            <a:r>
              <a:rPr lang="es-MX" sz="2000" dirty="0" err="1"/>
              <a:t>its</a:t>
            </a:r>
            <a:r>
              <a:rPr lang="es-MX" sz="2000" dirty="0"/>
              <a:t> </a:t>
            </a:r>
            <a:r>
              <a:rPr lang="es-MX" sz="2000" dirty="0" err="1"/>
              <a:t>climate</a:t>
            </a:r>
            <a:r>
              <a:rPr lang="es-MX" sz="2000" dirty="0"/>
              <a:t> </a:t>
            </a:r>
            <a:r>
              <a:rPr lang="es-MX" sz="2000" dirty="0" err="1"/>
              <a:t>stations</a:t>
            </a:r>
            <a:r>
              <a:rPr lang="es-MX" sz="2000" dirty="0"/>
              <a:t> in </a:t>
            </a:r>
            <a:r>
              <a:rPr lang="es-MX" sz="2000" dirty="0" err="1"/>
              <a:t>the</a:t>
            </a:r>
            <a:r>
              <a:rPr lang="es-MX" sz="2000" dirty="0"/>
              <a:t> </a:t>
            </a:r>
            <a:r>
              <a:rPr lang="es-MX" sz="2000" dirty="0" err="1"/>
              <a:t>last</a:t>
            </a:r>
            <a:r>
              <a:rPr lang="es-MX" sz="2000" dirty="0"/>
              <a:t> </a:t>
            </a:r>
            <a:r>
              <a:rPr lang="es-MX" sz="2000" dirty="0" err="1"/>
              <a:t>few</a:t>
            </a:r>
            <a:r>
              <a:rPr lang="es-MX" sz="2000" dirty="0"/>
              <a:t> </a:t>
            </a:r>
            <a:r>
              <a:rPr lang="es-MX" sz="2000" dirty="0" err="1"/>
              <a:t>decades</a:t>
            </a:r>
            <a:r>
              <a:rPr lang="es-MX" sz="2000" dirty="0"/>
              <a:t> and </a:t>
            </a:r>
            <a:r>
              <a:rPr lang="es-MX" sz="2000" dirty="0" err="1"/>
              <a:t>it</a:t>
            </a:r>
            <a:r>
              <a:rPr lang="es-MX" sz="2000" dirty="0"/>
              <a:t> </a:t>
            </a:r>
            <a:r>
              <a:rPr lang="es-MX" sz="2000" dirty="0" err="1"/>
              <a:t>is</a:t>
            </a:r>
            <a:r>
              <a:rPr lang="es-MX" sz="2000" dirty="0"/>
              <a:t> </a:t>
            </a:r>
            <a:r>
              <a:rPr lang="es-MX" sz="2000" dirty="0" err="1"/>
              <a:t>now</a:t>
            </a:r>
            <a:r>
              <a:rPr lang="es-MX" sz="2000" dirty="0"/>
              <a:t> </a:t>
            </a:r>
            <a:r>
              <a:rPr lang="es-MX" sz="2000" dirty="0" err="1"/>
              <a:t>very</a:t>
            </a:r>
            <a:r>
              <a:rPr lang="es-MX" sz="2000" dirty="0"/>
              <a:t> </a:t>
            </a:r>
            <a:r>
              <a:rPr lang="es-MX" sz="2000" dirty="0" err="1"/>
              <a:t>difficult</a:t>
            </a:r>
            <a:r>
              <a:rPr lang="es-MX" sz="2000" dirty="0"/>
              <a:t> to </a:t>
            </a:r>
            <a:r>
              <a:rPr lang="es-MX" sz="2000" dirty="0" err="1"/>
              <a:t>assess</a:t>
            </a:r>
            <a:r>
              <a:rPr lang="es-MX" sz="2000" dirty="0"/>
              <a:t> </a:t>
            </a:r>
            <a:r>
              <a:rPr lang="es-MX" sz="2000" dirty="0" err="1"/>
              <a:t>any</a:t>
            </a:r>
            <a:r>
              <a:rPr lang="es-MX" sz="2000" dirty="0"/>
              <a:t> </a:t>
            </a:r>
            <a:r>
              <a:rPr lang="es-MX" sz="2000" dirty="0" err="1"/>
              <a:t>climate</a:t>
            </a:r>
            <a:r>
              <a:rPr lang="es-MX" sz="2000" dirty="0"/>
              <a:t> </a:t>
            </a:r>
            <a:r>
              <a:rPr lang="es-MX" sz="2000" dirty="0" err="1"/>
              <a:t>change</a:t>
            </a:r>
            <a:r>
              <a:rPr lang="es-MX" sz="2000" dirty="0"/>
              <a:t> in </a:t>
            </a:r>
            <a:r>
              <a:rPr lang="es-MX" sz="2000" dirty="0" err="1"/>
              <a:t>recent</a:t>
            </a:r>
            <a:r>
              <a:rPr lang="es-MX" sz="2000" dirty="0"/>
              <a:t> </a:t>
            </a:r>
            <a:r>
              <a:rPr lang="es-MX" sz="2000" dirty="0" err="1"/>
              <a:t>years</a:t>
            </a:r>
            <a:r>
              <a:rPr lang="es-MX" sz="2000" dirty="0"/>
              <a:t>.</a:t>
            </a:r>
          </a:p>
          <a:p>
            <a:pPr marL="342900" indent="-342900">
              <a:buFontTx/>
              <a:buChar char="-"/>
            </a:pPr>
            <a:endParaRPr lang="es-MX" sz="2000" dirty="0"/>
          </a:p>
          <a:p>
            <a:pPr marL="342900" indent="-342900">
              <a:buFontTx/>
              <a:buChar char="-"/>
            </a:pPr>
            <a:r>
              <a:rPr lang="es-MX" sz="2000" dirty="0" err="1"/>
              <a:t>Just</a:t>
            </a:r>
            <a:r>
              <a:rPr lang="es-MX" sz="2000" dirty="0"/>
              <a:t> </a:t>
            </a:r>
            <a:r>
              <a:rPr lang="es-MX" sz="2000" dirty="0" err="1"/>
              <a:t>about</a:t>
            </a:r>
            <a:r>
              <a:rPr lang="es-MX" sz="2000" dirty="0"/>
              <a:t> 13% of total Conchos’ </a:t>
            </a:r>
            <a:r>
              <a:rPr lang="es-MX" sz="2000" dirty="0" err="1"/>
              <a:t>stations</a:t>
            </a:r>
            <a:r>
              <a:rPr lang="es-MX" sz="2000" dirty="0"/>
              <a:t> and </a:t>
            </a:r>
            <a:r>
              <a:rPr lang="es-MX" sz="2000" dirty="0" err="1"/>
              <a:t>about</a:t>
            </a:r>
            <a:r>
              <a:rPr lang="es-MX" sz="2000" dirty="0"/>
              <a:t> 33% of Usumacinta </a:t>
            </a:r>
            <a:r>
              <a:rPr lang="es-MX" sz="2000" dirty="0" err="1"/>
              <a:t>ones</a:t>
            </a:r>
            <a:r>
              <a:rPr lang="es-MX" sz="2000" dirty="0"/>
              <a:t> </a:t>
            </a:r>
            <a:r>
              <a:rPr lang="es-MX" sz="2000" dirty="0" err="1"/>
              <a:t>were</a:t>
            </a:r>
            <a:r>
              <a:rPr lang="es-MX" sz="2000" dirty="0"/>
              <a:t> </a:t>
            </a:r>
            <a:r>
              <a:rPr lang="es-MX" sz="2000" dirty="0" err="1"/>
              <a:t>useful</a:t>
            </a:r>
            <a:r>
              <a:rPr lang="es-MX" sz="2000" dirty="0"/>
              <a:t> </a:t>
            </a:r>
            <a:r>
              <a:rPr lang="es-MX" sz="2000" dirty="0" err="1"/>
              <a:t>for</a:t>
            </a:r>
            <a:r>
              <a:rPr lang="es-MX" sz="2000" dirty="0"/>
              <a:t> </a:t>
            </a:r>
            <a:r>
              <a:rPr lang="es-MX" sz="2000" dirty="0" err="1"/>
              <a:t>homogeneization</a:t>
            </a:r>
            <a:r>
              <a:rPr lang="es-MX" sz="2000" dirty="0"/>
              <a:t> and in a </a:t>
            </a:r>
            <a:r>
              <a:rPr lang="es-MX" sz="2000" dirty="0" err="1"/>
              <a:t>relatively</a:t>
            </a:r>
            <a:r>
              <a:rPr lang="es-MX" sz="2000" dirty="0"/>
              <a:t> short and </a:t>
            </a:r>
            <a:r>
              <a:rPr lang="es-MX" sz="2000" dirty="0" err="1"/>
              <a:t>not</a:t>
            </a:r>
            <a:r>
              <a:rPr lang="es-MX" sz="2000" dirty="0"/>
              <a:t> so </a:t>
            </a:r>
            <a:r>
              <a:rPr lang="es-MX" sz="2000" dirty="0" err="1"/>
              <a:t>recent</a:t>
            </a:r>
            <a:r>
              <a:rPr lang="es-MX" sz="2000" dirty="0"/>
              <a:t> </a:t>
            </a:r>
            <a:r>
              <a:rPr lang="es-MX" sz="2000" dirty="0" err="1"/>
              <a:t>period</a:t>
            </a:r>
            <a:r>
              <a:rPr lang="es-MX" sz="2000" dirty="0"/>
              <a:t>. </a:t>
            </a:r>
            <a:r>
              <a:rPr lang="es-MX" sz="2000" dirty="0" err="1"/>
              <a:t>Homogenized</a:t>
            </a:r>
            <a:r>
              <a:rPr lang="es-MX" sz="2000" dirty="0"/>
              <a:t> </a:t>
            </a:r>
            <a:r>
              <a:rPr lang="es-MX" sz="2000" dirty="0" err="1"/>
              <a:t>stations</a:t>
            </a:r>
            <a:r>
              <a:rPr lang="es-MX" sz="2000" dirty="0"/>
              <a:t> are </a:t>
            </a:r>
            <a:r>
              <a:rPr lang="es-MX" sz="2000" dirty="0" err="1"/>
              <a:t>not</a:t>
            </a:r>
            <a:r>
              <a:rPr lang="es-MX" sz="2000" dirty="0"/>
              <a:t> </a:t>
            </a:r>
            <a:r>
              <a:rPr lang="es-MX" sz="2000" dirty="0" err="1"/>
              <a:t>uniformly</a:t>
            </a:r>
            <a:r>
              <a:rPr lang="es-MX" sz="2000" dirty="0"/>
              <a:t> </a:t>
            </a:r>
            <a:r>
              <a:rPr lang="es-MX" sz="2000" dirty="0" err="1"/>
              <a:t>distributed</a:t>
            </a:r>
            <a:r>
              <a:rPr lang="es-MX" sz="2000" dirty="0"/>
              <a:t> </a:t>
            </a:r>
            <a:r>
              <a:rPr lang="es-MX" sz="2000" dirty="0" err="1"/>
              <a:t>for</a:t>
            </a:r>
            <a:r>
              <a:rPr lang="es-MX" sz="2000" dirty="0"/>
              <a:t> </a:t>
            </a:r>
            <a:r>
              <a:rPr lang="es-MX" sz="2000" dirty="0" err="1"/>
              <a:t>both</a:t>
            </a:r>
            <a:r>
              <a:rPr lang="es-MX" sz="2000" dirty="0"/>
              <a:t> </a:t>
            </a:r>
            <a:r>
              <a:rPr lang="es-MX" sz="2000" dirty="0" err="1"/>
              <a:t>basins</a:t>
            </a:r>
            <a:r>
              <a:rPr lang="es-MX" sz="2000" dirty="0"/>
              <a:t>.</a:t>
            </a:r>
          </a:p>
          <a:p>
            <a:pPr marL="342900" indent="-342900">
              <a:buFontTx/>
              <a:buChar char="-"/>
            </a:pPr>
            <a:endParaRPr lang="es-MX" sz="2000" dirty="0"/>
          </a:p>
          <a:p>
            <a:pPr marL="342900" indent="-342900">
              <a:buFontTx/>
              <a:buChar char="-"/>
            </a:pPr>
            <a:r>
              <a:rPr lang="es-MX" sz="2000" dirty="0" err="1"/>
              <a:t>For</a:t>
            </a:r>
            <a:r>
              <a:rPr lang="es-MX" sz="2000" dirty="0"/>
              <a:t> </a:t>
            </a:r>
            <a:r>
              <a:rPr lang="es-MX" sz="2000" dirty="0" err="1"/>
              <a:t>the</a:t>
            </a:r>
            <a:r>
              <a:rPr lang="es-MX" sz="2000" dirty="0"/>
              <a:t> </a:t>
            </a:r>
            <a:r>
              <a:rPr lang="es-MX" sz="2000" dirty="0" err="1"/>
              <a:t>studied</a:t>
            </a:r>
            <a:r>
              <a:rPr lang="es-MX" sz="2000" dirty="0"/>
              <a:t> </a:t>
            </a:r>
            <a:r>
              <a:rPr lang="es-MX" sz="2000" dirty="0" err="1"/>
              <a:t>periods</a:t>
            </a:r>
            <a:r>
              <a:rPr lang="es-MX" sz="2000" dirty="0"/>
              <a:t>, </a:t>
            </a:r>
            <a:r>
              <a:rPr lang="es-MX" sz="2000" dirty="0" err="1"/>
              <a:t>negative</a:t>
            </a:r>
            <a:r>
              <a:rPr lang="es-MX" sz="2000" dirty="0"/>
              <a:t> </a:t>
            </a:r>
            <a:r>
              <a:rPr lang="es-MX" sz="2000" dirty="0" err="1"/>
              <a:t>trends</a:t>
            </a:r>
            <a:r>
              <a:rPr lang="es-MX" sz="2000" dirty="0"/>
              <a:t> </a:t>
            </a:r>
            <a:r>
              <a:rPr lang="es-MX" sz="2000" dirty="0" err="1"/>
              <a:t>prevailed</a:t>
            </a:r>
            <a:r>
              <a:rPr lang="es-MX" sz="2000" dirty="0"/>
              <a:t> </a:t>
            </a:r>
            <a:r>
              <a:rPr lang="es-MX" sz="2000" dirty="0" err="1"/>
              <a:t>for</a:t>
            </a:r>
            <a:r>
              <a:rPr lang="es-MX" sz="2000" dirty="0"/>
              <a:t> </a:t>
            </a:r>
            <a:r>
              <a:rPr lang="es-MX" sz="2000" dirty="0" err="1"/>
              <a:t>most</a:t>
            </a:r>
            <a:r>
              <a:rPr lang="es-MX" sz="2000" dirty="0"/>
              <a:t> of </a:t>
            </a:r>
            <a:r>
              <a:rPr lang="es-MX" sz="2000" dirty="0" err="1"/>
              <a:t>the</a:t>
            </a:r>
            <a:r>
              <a:rPr lang="es-MX" sz="2000" dirty="0"/>
              <a:t> CCI-</a:t>
            </a:r>
            <a:r>
              <a:rPr lang="es-MX" sz="2000" dirty="0" err="1"/>
              <a:t>Precip</a:t>
            </a:r>
            <a:r>
              <a:rPr lang="es-MX" sz="2000" dirty="0"/>
              <a:t>, </a:t>
            </a:r>
            <a:r>
              <a:rPr lang="es-MX" sz="2000" dirty="0" err="1"/>
              <a:t>especially</a:t>
            </a:r>
            <a:r>
              <a:rPr lang="es-MX" sz="2000" dirty="0"/>
              <a:t> </a:t>
            </a:r>
            <a:r>
              <a:rPr lang="es-MX" sz="2000" dirty="0" err="1"/>
              <a:t>for</a:t>
            </a:r>
            <a:r>
              <a:rPr lang="es-MX" sz="2000" dirty="0"/>
              <a:t> Usumacinta. SU25 positive </a:t>
            </a:r>
            <a:r>
              <a:rPr lang="es-MX" sz="2000" dirty="0" err="1"/>
              <a:t>trends</a:t>
            </a:r>
            <a:r>
              <a:rPr lang="es-MX" sz="2000" dirty="0"/>
              <a:t> </a:t>
            </a:r>
            <a:r>
              <a:rPr lang="es-MX" sz="2000" dirty="0" err="1"/>
              <a:t>dominated</a:t>
            </a:r>
            <a:r>
              <a:rPr lang="es-MX" sz="2000" dirty="0"/>
              <a:t> </a:t>
            </a:r>
            <a:r>
              <a:rPr lang="es-MX" sz="2000" dirty="0" err="1"/>
              <a:t>for</a:t>
            </a:r>
            <a:r>
              <a:rPr lang="es-MX" sz="2000" dirty="0"/>
              <a:t> </a:t>
            </a:r>
            <a:r>
              <a:rPr lang="es-MX" sz="2000" dirty="0" err="1"/>
              <a:t>most</a:t>
            </a:r>
            <a:r>
              <a:rPr lang="es-MX" sz="2000" dirty="0"/>
              <a:t> of </a:t>
            </a:r>
            <a:r>
              <a:rPr lang="es-MX" sz="2000" dirty="0" err="1"/>
              <a:t>the</a:t>
            </a:r>
            <a:r>
              <a:rPr lang="es-MX" sz="2000" dirty="0"/>
              <a:t> Usumacinta. FD0 </a:t>
            </a:r>
            <a:r>
              <a:rPr lang="es-MX" sz="2000" dirty="0" err="1"/>
              <a:t>decreased</a:t>
            </a:r>
            <a:r>
              <a:rPr lang="es-MX" sz="2000" dirty="0"/>
              <a:t> </a:t>
            </a:r>
            <a:r>
              <a:rPr lang="es-MX" sz="2000" dirty="0" err="1"/>
              <a:t>for</a:t>
            </a:r>
            <a:r>
              <a:rPr lang="es-MX" sz="2000" dirty="0"/>
              <a:t> </a:t>
            </a:r>
            <a:r>
              <a:rPr lang="es-MX" sz="2000" dirty="0" err="1"/>
              <a:t>the</a:t>
            </a:r>
            <a:r>
              <a:rPr lang="es-MX" sz="2000" dirty="0"/>
              <a:t> </a:t>
            </a:r>
            <a:r>
              <a:rPr lang="es-MX" sz="2000" dirty="0" err="1"/>
              <a:t>whole</a:t>
            </a:r>
            <a:r>
              <a:rPr lang="es-MX" sz="2000" dirty="0"/>
              <a:t> Conchos </a:t>
            </a:r>
            <a:r>
              <a:rPr lang="es-MX" sz="2000" dirty="0" err="1"/>
              <a:t>basin</a:t>
            </a:r>
            <a:r>
              <a:rPr lang="es-MX" sz="2000" dirty="0"/>
              <a:t>.</a:t>
            </a:r>
          </a:p>
          <a:p>
            <a:pPr marL="342900" indent="-342900">
              <a:buFontTx/>
              <a:buChar char="-"/>
            </a:pPr>
            <a:endParaRPr lang="es-MX" sz="2000" dirty="0"/>
          </a:p>
          <a:p>
            <a:pPr marL="342900" indent="-342900">
              <a:buFontTx/>
              <a:buChar char="-"/>
            </a:pPr>
            <a:r>
              <a:rPr lang="es-MX" sz="2000" dirty="0"/>
              <a:t>SPI-12 </a:t>
            </a:r>
            <a:r>
              <a:rPr lang="es-MX" sz="2000" dirty="0" err="1"/>
              <a:t>analysis</a:t>
            </a:r>
            <a:r>
              <a:rPr lang="es-MX" sz="2000" dirty="0"/>
              <a:t> </a:t>
            </a:r>
            <a:r>
              <a:rPr lang="es-MX" sz="2000" dirty="0" err="1"/>
              <a:t>showed</a:t>
            </a:r>
            <a:r>
              <a:rPr lang="es-MX" sz="2000" dirty="0"/>
              <a:t> </a:t>
            </a:r>
            <a:r>
              <a:rPr lang="es-MX" sz="2000" dirty="0" err="1"/>
              <a:t>that</a:t>
            </a:r>
            <a:r>
              <a:rPr lang="es-MX" sz="2000" dirty="0"/>
              <a:t> </a:t>
            </a:r>
            <a:r>
              <a:rPr lang="es-MX" sz="2000" dirty="0" err="1"/>
              <a:t>dry</a:t>
            </a:r>
            <a:r>
              <a:rPr lang="es-MX" sz="2000" dirty="0"/>
              <a:t> and </a:t>
            </a:r>
            <a:r>
              <a:rPr lang="es-MX" sz="2000" dirty="0" err="1"/>
              <a:t>wet</a:t>
            </a:r>
            <a:r>
              <a:rPr lang="es-MX" sz="2000" dirty="0"/>
              <a:t> </a:t>
            </a:r>
            <a:r>
              <a:rPr lang="es-MX" sz="2000" dirty="0" err="1"/>
              <a:t>periods</a:t>
            </a:r>
            <a:r>
              <a:rPr lang="es-MX" sz="2000" dirty="0"/>
              <a:t> are </a:t>
            </a:r>
            <a:r>
              <a:rPr lang="es-MX" sz="2000" dirty="0" err="1"/>
              <a:t>probably</a:t>
            </a:r>
            <a:r>
              <a:rPr lang="es-MX" sz="2000" dirty="0"/>
              <a:t> </a:t>
            </a:r>
            <a:r>
              <a:rPr lang="es-MX" sz="2000" dirty="0" err="1"/>
              <a:t>getting</a:t>
            </a:r>
            <a:r>
              <a:rPr lang="es-MX" sz="2000" dirty="0"/>
              <a:t> </a:t>
            </a:r>
            <a:r>
              <a:rPr lang="es-MX" sz="2000" dirty="0" err="1"/>
              <a:t>longer</a:t>
            </a:r>
            <a:r>
              <a:rPr lang="es-MX" sz="2000" dirty="0"/>
              <a:t> and </a:t>
            </a:r>
            <a:r>
              <a:rPr lang="es-MX" sz="2000" dirty="0" err="1"/>
              <a:t>stronger</a:t>
            </a:r>
            <a:r>
              <a:rPr lang="es-MX" sz="2000" dirty="0"/>
              <a:t> in </a:t>
            </a:r>
            <a:r>
              <a:rPr lang="es-MX" sz="2000" dirty="0" err="1"/>
              <a:t>the</a:t>
            </a:r>
            <a:r>
              <a:rPr lang="es-MX" sz="2000" dirty="0"/>
              <a:t> </a:t>
            </a:r>
            <a:r>
              <a:rPr lang="es-MX" sz="2000" dirty="0" err="1"/>
              <a:t>recent</a:t>
            </a:r>
            <a:r>
              <a:rPr lang="es-MX" sz="2000" dirty="0"/>
              <a:t> </a:t>
            </a:r>
            <a:r>
              <a:rPr lang="es-MX" sz="2000" dirty="0" err="1"/>
              <a:t>decades</a:t>
            </a:r>
            <a:r>
              <a:rPr lang="es-MX" sz="2000" dirty="0"/>
              <a:t> </a:t>
            </a:r>
            <a:r>
              <a:rPr lang="es-MX" sz="2000" dirty="0" err="1"/>
              <a:t>for</a:t>
            </a:r>
            <a:r>
              <a:rPr lang="es-MX" sz="2000" dirty="0"/>
              <a:t> </a:t>
            </a:r>
            <a:r>
              <a:rPr lang="es-MX" sz="2000" dirty="0" err="1"/>
              <a:t>the</a:t>
            </a:r>
            <a:r>
              <a:rPr lang="es-MX" sz="2000" dirty="0"/>
              <a:t> Conchos. On </a:t>
            </a:r>
            <a:r>
              <a:rPr lang="es-MX" sz="2000" dirty="0" err="1"/>
              <a:t>the</a:t>
            </a:r>
            <a:r>
              <a:rPr lang="es-MX" sz="2000" dirty="0"/>
              <a:t> </a:t>
            </a:r>
            <a:r>
              <a:rPr lang="es-MX" sz="2000" dirty="0" err="1"/>
              <a:t>other</a:t>
            </a:r>
            <a:r>
              <a:rPr lang="es-MX" sz="2000" dirty="0"/>
              <a:t> </a:t>
            </a:r>
            <a:r>
              <a:rPr lang="es-MX" sz="2000" dirty="0" err="1"/>
              <a:t>hand</a:t>
            </a:r>
            <a:r>
              <a:rPr lang="es-MX" sz="2000" dirty="0"/>
              <a:t>,  </a:t>
            </a:r>
            <a:r>
              <a:rPr lang="es-MX" sz="2000" dirty="0" err="1"/>
              <a:t>it</a:t>
            </a:r>
            <a:r>
              <a:rPr lang="es-MX" sz="2000" dirty="0"/>
              <a:t> </a:t>
            </a:r>
            <a:r>
              <a:rPr lang="es-MX" sz="2000" dirty="0" err="1"/>
              <a:t>was</a:t>
            </a:r>
            <a:r>
              <a:rPr lang="es-MX" sz="2000" dirty="0"/>
              <a:t> </a:t>
            </a:r>
            <a:r>
              <a:rPr lang="es-MX" sz="2000" dirty="0" err="1"/>
              <a:t>shown</a:t>
            </a:r>
            <a:r>
              <a:rPr lang="es-MX" sz="2000" dirty="0"/>
              <a:t> </a:t>
            </a:r>
            <a:r>
              <a:rPr lang="es-MX" sz="2000" dirty="0" err="1"/>
              <a:t>that</a:t>
            </a:r>
            <a:r>
              <a:rPr lang="es-MX" sz="2000" dirty="0"/>
              <a:t> extreme </a:t>
            </a:r>
            <a:r>
              <a:rPr lang="es-MX" sz="2000" dirty="0" err="1"/>
              <a:t>dry</a:t>
            </a:r>
            <a:r>
              <a:rPr lang="es-MX" sz="2000" dirty="0"/>
              <a:t> and </a:t>
            </a:r>
            <a:r>
              <a:rPr lang="es-MX" sz="2000" dirty="0" err="1"/>
              <a:t>wet</a:t>
            </a:r>
            <a:r>
              <a:rPr lang="es-MX" sz="2000" dirty="0"/>
              <a:t> </a:t>
            </a:r>
            <a:r>
              <a:rPr lang="es-MX" sz="2000" dirty="0" err="1"/>
              <a:t>periods</a:t>
            </a:r>
            <a:r>
              <a:rPr lang="es-MX" sz="2000" dirty="0"/>
              <a:t> are </a:t>
            </a:r>
            <a:r>
              <a:rPr lang="es-MX" sz="2000" dirty="0" err="1"/>
              <a:t>getting</a:t>
            </a:r>
            <a:r>
              <a:rPr lang="es-MX" sz="2000" dirty="0"/>
              <a:t> more </a:t>
            </a:r>
            <a:r>
              <a:rPr lang="es-MX" sz="2000" dirty="0" err="1"/>
              <a:t>frequent</a:t>
            </a:r>
            <a:r>
              <a:rPr lang="es-MX" sz="2000" dirty="0"/>
              <a:t> in </a:t>
            </a:r>
            <a:r>
              <a:rPr lang="es-MX" sz="2000" dirty="0" err="1"/>
              <a:t>the</a:t>
            </a:r>
            <a:r>
              <a:rPr lang="es-MX" sz="2000" dirty="0"/>
              <a:t> </a:t>
            </a:r>
            <a:r>
              <a:rPr lang="es-MX" sz="2000" dirty="0" err="1"/>
              <a:t>last</a:t>
            </a:r>
            <a:r>
              <a:rPr lang="es-MX" sz="2000" dirty="0"/>
              <a:t> </a:t>
            </a:r>
            <a:r>
              <a:rPr lang="es-MX" sz="2000" dirty="0" err="1"/>
              <a:t>decades</a:t>
            </a:r>
            <a:r>
              <a:rPr lang="es-MX" sz="2000" dirty="0"/>
              <a:t> </a:t>
            </a:r>
            <a:r>
              <a:rPr lang="es-MX" sz="2000" dirty="0" err="1"/>
              <a:t>for</a:t>
            </a:r>
            <a:r>
              <a:rPr lang="es-MX" sz="2000" dirty="0"/>
              <a:t> </a:t>
            </a:r>
            <a:r>
              <a:rPr lang="es-MX" sz="2000" dirty="0" err="1"/>
              <a:t>most</a:t>
            </a:r>
            <a:r>
              <a:rPr lang="es-MX" sz="2000" dirty="0"/>
              <a:t> of Usumacinta.</a:t>
            </a:r>
          </a:p>
          <a:p>
            <a:pPr marL="342900" indent="-342900">
              <a:buFontTx/>
              <a:buChar char="-"/>
            </a:pPr>
            <a:endParaRPr lang="es-MX" sz="2000" dirty="0"/>
          </a:p>
          <a:p>
            <a:pPr marL="342900" indent="-342900">
              <a:buFontTx/>
              <a:buChar char="-"/>
            </a:pPr>
            <a:endParaRPr lang="es-MX" sz="2000" dirty="0"/>
          </a:p>
          <a:p>
            <a:pPr marL="342900" indent="-342900">
              <a:buFontTx/>
              <a:buChar char="-"/>
            </a:pPr>
            <a:endParaRPr lang="es-MX" sz="2000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9</a:t>
            </a:fld>
            <a:endParaRPr lang="es-ES"/>
          </a:p>
        </p:txBody>
      </p:sp>
      <p:sp>
        <p:nvSpPr>
          <p:cNvPr id="7" name="CuadroTexto 8"/>
          <p:cNvSpPr txBox="1"/>
          <p:nvPr/>
        </p:nvSpPr>
        <p:spPr>
          <a:xfrm>
            <a:off x="1038226" y="116632"/>
            <a:ext cx="7078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s-MX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6491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3310</TotalTime>
  <Words>879</Words>
  <Application>Microsoft Office PowerPoint</Application>
  <PresentationFormat>Presentación en pantalla (4:3)</PresentationFormat>
  <Paragraphs>273</Paragraphs>
  <Slides>10</Slides>
  <Notes>8</Notes>
  <HiddenSlides>0</HiddenSlides>
  <MMClips>0</MMClips>
  <ScaleCrop>false</ScaleCrop>
  <HeadingPairs>
    <vt:vector size="8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21" baseType="lpstr">
      <vt:lpstr>Arial</vt:lpstr>
      <vt:lpstr>Calibri</vt:lpstr>
      <vt:lpstr>Cambria</vt:lpstr>
      <vt:lpstr>Cambria Math</vt:lpstr>
      <vt:lpstr>MS Mincho</vt:lpstr>
      <vt:lpstr>Soberana Sans</vt:lpstr>
      <vt:lpstr>Times New Roman</vt:lpstr>
      <vt:lpstr>Wingdings</vt:lpstr>
      <vt:lpstr>Tema de Office</vt:lpstr>
      <vt:lpstr>2_Tema de Office</vt:lpstr>
      <vt:lpstr>Hoja de cálculo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Montero Martinez Martin Jose</dc:creator>
  <cp:lastModifiedBy>Julio Sergio Santana</cp:lastModifiedBy>
  <cp:revision>276</cp:revision>
  <dcterms:created xsi:type="dcterms:W3CDTF">2013-10-04T21:37:57Z</dcterms:created>
  <dcterms:modified xsi:type="dcterms:W3CDTF">2017-09-02T01:00:48Z</dcterms:modified>
</cp:coreProperties>
</file>